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60" r:id="rId5"/>
  </p:sldMasterIdLst>
  <p:notesMasterIdLst>
    <p:notesMasterId r:id="rId32"/>
  </p:notesMasterIdLst>
  <p:sldIdLst>
    <p:sldId id="344" r:id="rId6"/>
    <p:sldId id="431" r:id="rId7"/>
    <p:sldId id="476" r:id="rId8"/>
    <p:sldId id="474" r:id="rId9"/>
    <p:sldId id="475" r:id="rId10"/>
    <p:sldId id="438" r:id="rId11"/>
    <p:sldId id="471" r:id="rId12"/>
    <p:sldId id="432" r:id="rId13"/>
    <p:sldId id="435" r:id="rId14"/>
    <p:sldId id="436" r:id="rId15"/>
    <p:sldId id="459" r:id="rId16"/>
    <p:sldId id="457" r:id="rId17"/>
    <p:sldId id="439" r:id="rId18"/>
    <p:sldId id="440" r:id="rId19"/>
    <p:sldId id="466" r:id="rId20"/>
    <p:sldId id="473" r:id="rId21"/>
    <p:sldId id="465" r:id="rId22"/>
    <p:sldId id="448" r:id="rId23"/>
    <p:sldId id="450" r:id="rId24"/>
    <p:sldId id="451" r:id="rId25"/>
    <p:sldId id="462" r:id="rId26"/>
    <p:sldId id="467" r:id="rId27"/>
    <p:sldId id="468" r:id="rId28"/>
    <p:sldId id="472" r:id="rId29"/>
    <p:sldId id="469" r:id="rId30"/>
    <p:sldId id="374" r:id="rId31"/>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ADD09-B2FE-F2B3-43BF-CE534182D17E}" name="Julian Austin (Place)" initials="JA" userId="S::Julian.Austin@derbyshire.gov.uk::30d7db58-cc27-43a6-8879-305c8337a0f5" providerId="AD"/>
  <p188:author id="{6AE9F429-7D40-2298-EBAB-54DEDE5947AF}" name="Katherine Hunt (Place)" initials="" userId="S::Katherine.Hunt@derbyshire.gov.uk::2d828daa-7ac1-4852-aa8b-6e83f5daa39b" providerId="AD"/>
  <p188:author id="{188F413B-BC9F-9B73-7CE7-20CDDA86B584}" name="Julian Austin (Place)" initials="J(" userId="S::julian.austin@derbyshire.gov.uk::30d7db58-cc27-43a6-8879-305c8337a0f5" providerId="AD"/>
  <p188:author id="{8DBEF693-50A9-3B10-EDFC-E553B5A9172E}" name="Gary Lester (Place)" initials="G(" userId="S::gary.lester@derbyshire.gov.uk::fbe2e23e-ea90-4937-b6ed-55f4a463eabb" providerId="AD"/>
  <p188:author id="{778882B6-0AFE-9F4C-12C0-D34C255B0DDB}" name="Chris Allwood (Place)" initials="CA" userId="S::Chris.Allwood@derbyshire.gov.uk::202cb7b7-97e2-4216-9efa-215c769a372a" providerId="AD"/>
  <p188:author id="{200DBBD7-B688-6CE1-3847-A70C82ABECFB}" name="Alan Tulloch (Place)" initials="AT" userId="S::Alan.Tulloch@derbyshire.gov.uk::073ab0a7-0af9-4185-94fa-1c1fceb4d103" providerId="AD"/>
  <p188:author id="{8A4F2BF9-B6DD-3D28-969E-A48D66210DB6}" name="Neill Bennett (Place)" initials="NB" userId="S::Neill.Bennett@derbyshire.gov.uk::e28675bb-4fe7-4851-883a-bcf92cb20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65567A"/>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87299-16A2-4308-8CBA-75A81F7919BD}" v="8" dt="2026-03-26T10:44:27.971"/>
    <p1510:client id="{A99E4660-6B75-4903-8FBE-6820ABC35F21}" v="42" dt="2026-03-25T12:02:06.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dams (Place)" userId="c0a6c163-66ff-49dc-bbc6-4240631b222e" providerId="ADAL" clId="{DCC75A76-F083-4758-BBAD-210319D5FCAA}"/>
    <pc:docChg chg="custSel modSld sldOrd modNotesMaster">
      <pc:chgData name="James Adams (Place)" userId="c0a6c163-66ff-49dc-bbc6-4240631b222e" providerId="ADAL" clId="{DCC75A76-F083-4758-BBAD-210319D5FCAA}" dt="2026-03-26T10:44:27.971" v="1017"/>
      <pc:docMkLst>
        <pc:docMk/>
      </pc:docMkLst>
      <pc:sldChg chg="modSp mod">
        <pc:chgData name="James Adams (Place)" userId="c0a6c163-66ff-49dc-bbc6-4240631b222e" providerId="ADAL" clId="{DCC75A76-F083-4758-BBAD-210319D5FCAA}" dt="2026-03-26T08:53:26.532" v="92" actId="20577"/>
        <pc:sldMkLst>
          <pc:docMk/>
          <pc:sldMk cId="4255158247" sldId="431"/>
        </pc:sldMkLst>
        <pc:spChg chg="mod">
          <ac:chgData name="James Adams (Place)" userId="c0a6c163-66ff-49dc-bbc6-4240631b222e" providerId="ADAL" clId="{DCC75A76-F083-4758-BBAD-210319D5FCAA}" dt="2026-03-26T08:53:26.532" v="92" actId="20577"/>
          <ac:spMkLst>
            <pc:docMk/>
            <pc:sldMk cId="4255158247" sldId="431"/>
            <ac:spMk id="3" creationId="{1F2BDD32-A2A2-47F3-BA55-42F824C9763F}"/>
          </ac:spMkLst>
        </pc:spChg>
      </pc:sldChg>
      <pc:sldChg chg="modSp mod ord">
        <pc:chgData name="James Adams (Place)" userId="c0a6c163-66ff-49dc-bbc6-4240631b222e" providerId="ADAL" clId="{DCC75A76-F083-4758-BBAD-210319D5FCAA}" dt="2026-03-26T08:58:43.576" v="152"/>
        <pc:sldMkLst>
          <pc:docMk/>
          <pc:sldMk cId="3889699358" sldId="432"/>
        </pc:sldMkLst>
        <pc:spChg chg="mod">
          <ac:chgData name="James Adams (Place)" userId="c0a6c163-66ff-49dc-bbc6-4240631b222e" providerId="ADAL" clId="{DCC75A76-F083-4758-BBAD-210319D5FCAA}" dt="2026-03-26T08:54:35.408" v="96" actId="27636"/>
          <ac:spMkLst>
            <pc:docMk/>
            <pc:sldMk cId="3889699358" sldId="432"/>
            <ac:spMk id="5" creationId="{00000000-0000-0000-0000-000000000000}"/>
          </ac:spMkLst>
        </pc:spChg>
      </pc:sldChg>
      <pc:sldChg chg="modSp mod">
        <pc:chgData name="James Adams (Place)" userId="c0a6c163-66ff-49dc-bbc6-4240631b222e" providerId="ADAL" clId="{DCC75A76-F083-4758-BBAD-210319D5FCAA}" dt="2026-03-26T09:00:46.971" v="159" actId="255"/>
        <pc:sldMkLst>
          <pc:docMk/>
          <pc:sldMk cId="240068176" sldId="436"/>
        </pc:sldMkLst>
        <pc:spChg chg="mod">
          <ac:chgData name="James Adams (Place)" userId="c0a6c163-66ff-49dc-bbc6-4240631b222e" providerId="ADAL" clId="{DCC75A76-F083-4758-BBAD-210319D5FCAA}" dt="2026-03-26T09:00:46.971" v="159" actId="255"/>
          <ac:spMkLst>
            <pc:docMk/>
            <pc:sldMk cId="240068176" sldId="436"/>
            <ac:spMk id="3" creationId="{00000000-0000-0000-0000-000000000000}"/>
          </ac:spMkLst>
        </pc:spChg>
      </pc:sldChg>
      <pc:sldChg chg="ord">
        <pc:chgData name="James Adams (Place)" userId="c0a6c163-66ff-49dc-bbc6-4240631b222e" providerId="ADAL" clId="{DCC75A76-F083-4758-BBAD-210319D5FCAA}" dt="2026-03-26T09:01:28.891" v="161"/>
        <pc:sldMkLst>
          <pc:docMk/>
          <pc:sldMk cId="707270406" sldId="438"/>
        </pc:sldMkLst>
      </pc:sldChg>
      <pc:sldChg chg="modSp mod">
        <pc:chgData name="James Adams (Place)" userId="c0a6c163-66ff-49dc-bbc6-4240631b222e" providerId="ADAL" clId="{DCC75A76-F083-4758-BBAD-210319D5FCAA}" dt="2026-03-26T09:34:56.124" v="999" actId="20577"/>
        <pc:sldMkLst>
          <pc:docMk/>
          <pc:sldMk cId="1690128986" sldId="450"/>
        </pc:sldMkLst>
        <pc:spChg chg="mod">
          <ac:chgData name="James Adams (Place)" userId="c0a6c163-66ff-49dc-bbc6-4240631b222e" providerId="ADAL" clId="{DCC75A76-F083-4758-BBAD-210319D5FCAA}" dt="2026-03-26T09:34:56.124" v="999" actId="20577"/>
          <ac:spMkLst>
            <pc:docMk/>
            <pc:sldMk cId="1690128986" sldId="450"/>
            <ac:spMk id="3" creationId="{9CDF2A3C-1211-4753-8156-B520EA9C130B}"/>
          </ac:spMkLst>
        </pc:spChg>
      </pc:sldChg>
      <pc:sldChg chg="modSp mod">
        <pc:chgData name="James Adams (Place)" userId="c0a6c163-66ff-49dc-bbc6-4240631b222e" providerId="ADAL" clId="{DCC75A76-F083-4758-BBAD-210319D5FCAA}" dt="2026-03-26T09:34:15.053" v="967" actId="20577"/>
        <pc:sldMkLst>
          <pc:docMk/>
          <pc:sldMk cId="4284904817" sldId="451"/>
        </pc:sldMkLst>
        <pc:spChg chg="mod">
          <ac:chgData name="James Adams (Place)" userId="c0a6c163-66ff-49dc-bbc6-4240631b222e" providerId="ADAL" clId="{DCC75A76-F083-4758-BBAD-210319D5FCAA}" dt="2026-03-26T09:34:15.053" v="967" actId="20577"/>
          <ac:spMkLst>
            <pc:docMk/>
            <pc:sldMk cId="4284904817" sldId="451"/>
            <ac:spMk id="2" creationId="{00000000-0000-0000-0000-000000000000}"/>
          </ac:spMkLst>
        </pc:spChg>
        <pc:spChg chg="mod">
          <ac:chgData name="James Adams (Place)" userId="c0a6c163-66ff-49dc-bbc6-4240631b222e" providerId="ADAL" clId="{DCC75A76-F083-4758-BBAD-210319D5FCAA}" dt="2026-03-26T09:34:03.037" v="963" actId="113"/>
          <ac:spMkLst>
            <pc:docMk/>
            <pc:sldMk cId="4284904817" sldId="451"/>
            <ac:spMk id="3" creationId="{00000000-0000-0000-0000-000000000000}"/>
          </ac:spMkLst>
        </pc:spChg>
      </pc:sldChg>
      <pc:sldChg chg="modSp mod">
        <pc:chgData name="James Adams (Place)" userId="c0a6c163-66ff-49dc-bbc6-4240631b222e" providerId="ADAL" clId="{DCC75A76-F083-4758-BBAD-210319D5FCAA}" dt="2026-03-26T09:05:34.056" v="572" actId="20577"/>
        <pc:sldMkLst>
          <pc:docMk/>
          <pc:sldMk cId="3117918347" sldId="457"/>
        </pc:sldMkLst>
        <pc:spChg chg="mod">
          <ac:chgData name="James Adams (Place)" userId="c0a6c163-66ff-49dc-bbc6-4240631b222e" providerId="ADAL" clId="{DCC75A76-F083-4758-BBAD-210319D5FCAA}" dt="2026-03-26T09:01:53.261" v="167" actId="20577"/>
          <ac:spMkLst>
            <pc:docMk/>
            <pc:sldMk cId="3117918347" sldId="457"/>
            <ac:spMk id="2" creationId="{E993C754-AC24-C47B-0AC6-90460FBEE4FF}"/>
          </ac:spMkLst>
        </pc:spChg>
        <pc:spChg chg="mod">
          <ac:chgData name="James Adams (Place)" userId="c0a6c163-66ff-49dc-bbc6-4240631b222e" providerId="ADAL" clId="{DCC75A76-F083-4758-BBAD-210319D5FCAA}" dt="2026-03-26T09:05:34.056" v="572" actId="20577"/>
          <ac:spMkLst>
            <pc:docMk/>
            <pc:sldMk cId="3117918347" sldId="457"/>
            <ac:spMk id="3" creationId="{FCE98385-36AA-FBDE-7788-1439C9D02870}"/>
          </ac:spMkLst>
        </pc:spChg>
      </pc:sldChg>
      <pc:sldChg chg="ord">
        <pc:chgData name="James Adams (Place)" userId="c0a6c163-66ff-49dc-bbc6-4240631b222e" providerId="ADAL" clId="{DCC75A76-F083-4758-BBAD-210319D5FCAA}" dt="2026-03-26T08:57:49.526" v="134"/>
        <pc:sldMkLst>
          <pc:docMk/>
          <pc:sldMk cId="4151165904" sldId="459"/>
        </pc:sldMkLst>
      </pc:sldChg>
      <pc:sldChg chg="modSp mod">
        <pc:chgData name="James Adams (Place)" userId="c0a6c163-66ff-49dc-bbc6-4240631b222e" providerId="ADAL" clId="{DCC75A76-F083-4758-BBAD-210319D5FCAA}" dt="2026-03-26T09:35:51.045" v="1014" actId="20577"/>
        <pc:sldMkLst>
          <pc:docMk/>
          <pc:sldMk cId="1261816291" sldId="462"/>
        </pc:sldMkLst>
        <pc:spChg chg="mod">
          <ac:chgData name="James Adams (Place)" userId="c0a6c163-66ff-49dc-bbc6-4240631b222e" providerId="ADAL" clId="{DCC75A76-F083-4758-BBAD-210319D5FCAA}" dt="2026-03-26T09:35:51.045" v="1014" actId="20577"/>
          <ac:spMkLst>
            <pc:docMk/>
            <pc:sldMk cId="1261816291" sldId="462"/>
            <ac:spMk id="3" creationId="{06CA1BCB-0152-3838-5332-C84D30EB81C5}"/>
          </ac:spMkLst>
        </pc:spChg>
      </pc:sldChg>
      <pc:sldChg chg="ord">
        <pc:chgData name="James Adams (Place)" userId="c0a6c163-66ff-49dc-bbc6-4240631b222e" providerId="ADAL" clId="{DCC75A76-F083-4758-BBAD-210319D5FCAA}" dt="2026-03-26T09:10:04.924" v="905"/>
        <pc:sldMkLst>
          <pc:docMk/>
          <pc:sldMk cId="1532224391" sldId="465"/>
        </pc:sldMkLst>
      </pc:sldChg>
      <pc:sldChg chg="modSp mod">
        <pc:chgData name="James Adams (Place)" userId="c0a6c163-66ff-49dc-bbc6-4240631b222e" providerId="ADAL" clId="{DCC75A76-F083-4758-BBAD-210319D5FCAA}" dt="2026-03-26T09:06:10.575" v="586" actId="14100"/>
        <pc:sldMkLst>
          <pc:docMk/>
          <pc:sldMk cId="19480728" sldId="466"/>
        </pc:sldMkLst>
        <pc:spChg chg="mod">
          <ac:chgData name="James Adams (Place)" userId="c0a6c163-66ff-49dc-bbc6-4240631b222e" providerId="ADAL" clId="{DCC75A76-F083-4758-BBAD-210319D5FCAA}" dt="2026-03-26T09:06:10.575" v="586" actId="14100"/>
          <ac:spMkLst>
            <pc:docMk/>
            <pc:sldMk cId="19480728" sldId="466"/>
            <ac:spMk id="3" creationId="{114D6B85-37FE-4582-25F0-4DFC3B9E74D9}"/>
          </ac:spMkLst>
        </pc:spChg>
      </pc:sldChg>
      <pc:sldChg chg="modSp mod">
        <pc:chgData name="James Adams (Place)" userId="c0a6c163-66ff-49dc-bbc6-4240631b222e" providerId="ADAL" clId="{DCC75A76-F083-4758-BBAD-210319D5FCAA}" dt="2026-03-26T09:36:09.112" v="1015" actId="20577"/>
        <pc:sldMkLst>
          <pc:docMk/>
          <pc:sldMk cId="3359483251" sldId="467"/>
        </pc:sldMkLst>
        <pc:spChg chg="mod">
          <ac:chgData name="James Adams (Place)" userId="c0a6c163-66ff-49dc-bbc6-4240631b222e" providerId="ADAL" clId="{DCC75A76-F083-4758-BBAD-210319D5FCAA}" dt="2026-03-26T09:36:09.112" v="1015" actId="20577"/>
          <ac:spMkLst>
            <pc:docMk/>
            <pc:sldMk cId="3359483251" sldId="467"/>
            <ac:spMk id="3" creationId="{D4510D29-FD87-7300-C3BB-AF5E304B7B1F}"/>
          </ac:spMkLst>
        </pc:spChg>
      </pc:sldChg>
      <pc:sldChg chg="modSp mod">
        <pc:chgData name="James Adams (Place)" userId="c0a6c163-66ff-49dc-bbc6-4240631b222e" providerId="ADAL" clId="{DCC75A76-F083-4758-BBAD-210319D5FCAA}" dt="2026-03-26T08:58:31.795" v="150" actId="113"/>
        <pc:sldMkLst>
          <pc:docMk/>
          <pc:sldMk cId="1408403917" sldId="471"/>
        </pc:sldMkLst>
        <pc:spChg chg="mod">
          <ac:chgData name="James Adams (Place)" userId="c0a6c163-66ff-49dc-bbc6-4240631b222e" providerId="ADAL" clId="{DCC75A76-F083-4758-BBAD-210319D5FCAA}" dt="2026-03-26T08:58:31.795" v="150" actId="113"/>
          <ac:spMkLst>
            <pc:docMk/>
            <pc:sldMk cId="1408403917" sldId="471"/>
            <ac:spMk id="3" creationId="{97738781-69BD-57A2-674B-E209F601BDBC}"/>
          </ac:spMkLst>
        </pc:spChg>
      </pc:sldChg>
      <pc:sldChg chg="modSp mod">
        <pc:chgData name="James Adams (Place)" userId="c0a6c163-66ff-49dc-bbc6-4240631b222e" providerId="ADAL" clId="{DCC75A76-F083-4758-BBAD-210319D5FCAA}" dt="2026-03-26T09:09:52.433" v="903" actId="33524"/>
        <pc:sldMkLst>
          <pc:docMk/>
          <pc:sldMk cId="210862135" sldId="473"/>
        </pc:sldMkLst>
        <pc:spChg chg="mod">
          <ac:chgData name="James Adams (Place)" userId="c0a6c163-66ff-49dc-bbc6-4240631b222e" providerId="ADAL" clId="{DCC75A76-F083-4758-BBAD-210319D5FCAA}" dt="2026-03-26T09:09:52.433" v="903" actId="33524"/>
          <ac:spMkLst>
            <pc:docMk/>
            <pc:sldMk cId="210862135" sldId="473"/>
            <ac:spMk id="3" creationId="{69FD7997-F7BD-4E04-C35B-B2D7B769E1E2}"/>
          </ac:spMkLst>
        </pc:spChg>
      </pc:sldChg>
      <pc:sldChg chg="modSp mod">
        <pc:chgData name="James Adams (Place)" userId="c0a6c163-66ff-49dc-bbc6-4240631b222e" providerId="ADAL" clId="{DCC75A76-F083-4758-BBAD-210319D5FCAA}" dt="2026-03-26T08:56:59.110" v="126" actId="20577"/>
        <pc:sldMkLst>
          <pc:docMk/>
          <pc:sldMk cId="778112307" sldId="476"/>
        </pc:sldMkLst>
        <pc:spChg chg="mod">
          <ac:chgData name="James Adams (Place)" userId="c0a6c163-66ff-49dc-bbc6-4240631b222e" providerId="ADAL" clId="{DCC75A76-F083-4758-BBAD-210319D5FCAA}" dt="2026-03-26T08:56:59.110" v="126" actId="20577"/>
          <ac:spMkLst>
            <pc:docMk/>
            <pc:sldMk cId="778112307" sldId="476"/>
            <ac:spMk id="3" creationId="{B8EC33BF-F059-69FA-967F-AC1C235FD4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1260B60F-8F92-4BE2-8449-2FF9477A585E}" type="datetimeFigureOut">
              <a:rPr lang="en-GB" smtClean="0"/>
              <a:t>27/03/2026</a:t>
            </a:fld>
            <a:endParaRPr lang="en-GB" dirty="0"/>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09E9B32E-A54C-420E-BD25-C9A94B1BF05B}" type="slidenum">
              <a:rPr lang="en-GB" smtClean="0"/>
              <a:t>‹#›</a:t>
            </a:fld>
            <a:endParaRPr lang="en-GB" dirty="0"/>
          </a:p>
        </p:txBody>
      </p:sp>
    </p:spTree>
    <p:extLst>
      <p:ext uri="{BB962C8B-B14F-4D97-AF65-F5344CB8AC3E}">
        <p14:creationId xmlns:p14="http://schemas.microsoft.com/office/powerpoint/2010/main" val="37607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E9B32E-A54C-420E-BD25-C9A94B1BF05B}" type="slidenum">
              <a:rPr lang="en-GB" smtClean="0"/>
              <a:t>26</a:t>
            </a:fld>
            <a:endParaRPr lang="en-GB" dirty="0"/>
          </a:p>
        </p:txBody>
      </p:sp>
    </p:spTree>
    <p:extLst>
      <p:ext uri="{BB962C8B-B14F-4D97-AF65-F5344CB8AC3E}">
        <p14:creationId xmlns:p14="http://schemas.microsoft.com/office/powerpoint/2010/main" val="54824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5F88-F946-20A3-21B0-BBC4815D7F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C2B213-1CA7-051D-2AAF-266A4B84E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C2772B2-78EC-9CBA-7888-3420A779BDA7}"/>
              </a:ext>
            </a:extLst>
          </p:cNvPr>
          <p:cNvSpPr>
            <a:spLocks noGrp="1"/>
          </p:cNvSpPr>
          <p:nvPr>
            <p:ph type="dt" sz="half" idx="10"/>
          </p:nvPr>
        </p:nvSpPr>
        <p:spPr/>
        <p:txBody>
          <a:bodyPr/>
          <a:lstStyle/>
          <a:p>
            <a:fld id="{104B9AA4-AD33-0A49-B34E-48F7C357D309}" type="datetimeFigureOut">
              <a:rPr lang="en-US" smtClean="0"/>
              <a:t>3/27/2026</a:t>
            </a:fld>
            <a:endParaRPr lang="en-US" dirty="0"/>
          </a:p>
        </p:txBody>
      </p:sp>
      <p:sp>
        <p:nvSpPr>
          <p:cNvPr id="5" name="Footer Placeholder 4">
            <a:extLst>
              <a:ext uri="{FF2B5EF4-FFF2-40B4-BE49-F238E27FC236}">
                <a16:creationId xmlns:a16="http://schemas.microsoft.com/office/drawing/2014/main" id="{ACCEC209-82A1-946E-6B4C-244DBF976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6C78A-0B3A-016E-C087-49C7381BE135}"/>
              </a:ext>
            </a:extLst>
          </p:cNvPr>
          <p:cNvSpPr>
            <a:spLocks noGrp="1"/>
          </p:cNvSpPr>
          <p:nvPr>
            <p:ph type="sldNum" sz="quarter" idx="12"/>
          </p:nvPr>
        </p:nvSpPr>
        <p:spPr/>
        <p:txBody>
          <a:bodyPr/>
          <a:lstStyle/>
          <a:p>
            <a:fld id="{62537411-4F4F-9741-96EE-B05A5E9C740D}" type="slidenum">
              <a:rPr lang="en-US" smtClean="0"/>
              <a:t>‹#›</a:t>
            </a:fld>
            <a:endParaRPr lang="en-US" dirty="0"/>
          </a:p>
        </p:txBody>
      </p:sp>
    </p:spTree>
    <p:extLst>
      <p:ext uri="{BB962C8B-B14F-4D97-AF65-F5344CB8AC3E}">
        <p14:creationId xmlns:p14="http://schemas.microsoft.com/office/powerpoint/2010/main" val="45989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7C95-0E86-CAFA-7A55-D6B13F69EC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781F0B-BB89-889B-4E41-A0F31845F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C78743-7085-E97C-AF87-557CF59D0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3E2AE0-9660-7F27-B55C-343E00E851B2}"/>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6" name="Footer Placeholder 5">
            <a:extLst>
              <a:ext uri="{FF2B5EF4-FFF2-40B4-BE49-F238E27FC236}">
                <a16:creationId xmlns:a16="http://schemas.microsoft.com/office/drawing/2014/main" id="{3791F2B8-CC35-63F9-E9F2-0D79E1F481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047719-651A-F77B-F069-8540AD48AD21}"/>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315703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D5A2-9BA8-8DA3-E80B-98FE131F853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BAAC6B-9391-50C7-303C-3F6941F4F6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0DCC7E-4E1E-5E38-CEE0-D70B9D1E91FF}"/>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45B54EFE-0EDA-E8B8-D975-E4E5E1ABB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FDE73-1D33-D76E-C341-983DD9D259CC}"/>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308809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EAB2E-50FA-3DE1-8F57-3D5B4EF413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E3CBE-D351-0166-CE4F-2E62BCEA0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57A483-9E83-1E11-9B05-CD3B36526709}"/>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6790E688-E132-D518-5C75-E97B98C50A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6C25A-BCB4-A5D4-1CEE-375742416804}"/>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384934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01D5-96B9-D943-6896-5DB9E50D2E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3D96FD-4E36-93D1-A50E-C7D6B8B4A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4FF027-AA28-B384-1623-E8CAA611B7CA}"/>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2E78FAF6-8D8F-C508-1DA9-C72F5CD14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CE706A-F842-1615-862F-B08F2A4F028D}"/>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261641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F31C-E12F-F932-A514-FE2EA63EC1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E1B115-AD09-93C0-D821-5C3FB6080A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7CED9B-E6DD-46B4-7CFF-1A6A8FC26BA9}"/>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BD6BC0D0-6027-A34A-4DAE-7375077359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2730DC-40FA-7FD4-84D5-16FFE016003F}"/>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2623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34B3-4297-1FCD-BC4B-6B38615973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454BAE-26DB-D740-9CC5-3C62843FA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2F7C5-EDE4-370A-CD11-E44C985118AA}"/>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588CFA18-20FB-D93B-4648-35420F0F7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BCD1AA-FAC1-843F-0EE8-BB0D1BD361A5}"/>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114206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FBAF-F53B-3994-BC77-46A48BFFAE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77C405-BA6A-6F4A-1C11-CC110F570B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02B4EF6-1E70-9973-BC7A-ED8C7149B7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9F32B9-C246-2423-FC41-FECBE2DFBAA5}"/>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6" name="Footer Placeholder 5">
            <a:extLst>
              <a:ext uri="{FF2B5EF4-FFF2-40B4-BE49-F238E27FC236}">
                <a16:creationId xmlns:a16="http://schemas.microsoft.com/office/drawing/2014/main" id="{3086E1E1-3FAA-9C07-471E-FAE6E00079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FE7E3B-33E1-38B1-09F2-09B2BDA73AAB}"/>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359295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2DF2-6D26-A660-930E-D196D7C7F3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BF3195-193B-5B45-432B-7A4DA7B88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8DEBE1-DC11-2C2D-3EE9-7287789158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A0E963E-BCA7-F515-78A5-2409B0E71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16B16D-BFCD-EECB-8F37-4EE8E3F3C0A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A4C0364-C0A2-7B4E-7EAB-4B56EC8B195D}"/>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8" name="Footer Placeholder 7">
            <a:extLst>
              <a:ext uri="{FF2B5EF4-FFF2-40B4-BE49-F238E27FC236}">
                <a16:creationId xmlns:a16="http://schemas.microsoft.com/office/drawing/2014/main" id="{C953611D-601C-6AD7-7785-AFEB4C2989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1DE709-CD3A-ABE8-9D9A-F5EA2AF7D893}"/>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208616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F3D-87C7-7C10-6EAD-003F80186A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DC15F9-F7E9-C05A-5EE2-F2D61EE0FCEB}"/>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4" name="Footer Placeholder 3">
            <a:extLst>
              <a:ext uri="{FF2B5EF4-FFF2-40B4-BE49-F238E27FC236}">
                <a16:creationId xmlns:a16="http://schemas.microsoft.com/office/drawing/2014/main" id="{B003768F-1F65-23F5-724B-8E4B46A572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9AE146-5145-8F89-DC76-D6BC6BE4690F}"/>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244206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F1AC8-EEA3-72E3-8D7E-1A741E59A38C}"/>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3" name="Footer Placeholder 2">
            <a:extLst>
              <a:ext uri="{FF2B5EF4-FFF2-40B4-BE49-F238E27FC236}">
                <a16:creationId xmlns:a16="http://schemas.microsoft.com/office/drawing/2014/main" id="{A054911B-F7F6-F0D9-2A42-FCE991F9E9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FA6569-2E08-CD57-6600-070720A92142}"/>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18146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5584-0CE7-571C-7B15-6DA8031C49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F1233A7-5062-951C-2D6F-C42EBCC2E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D6771D4-5DE7-30BB-4985-8526E512B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D2203C-23AB-E83C-D5BC-9B820C5CDBD7}"/>
              </a:ext>
            </a:extLst>
          </p:cNvPr>
          <p:cNvSpPr>
            <a:spLocks noGrp="1"/>
          </p:cNvSpPr>
          <p:nvPr>
            <p:ph type="dt" sz="half" idx="10"/>
          </p:nvPr>
        </p:nvSpPr>
        <p:spPr/>
        <p:txBody>
          <a:bodyPr/>
          <a:lstStyle/>
          <a:p>
            <a:fld id="{9BD7283C-E328-E543-A939-39B1ADB993BD}" type="datetimeFigureOut">
              <a:rPr lang="en-US" smtClean="0"/>
              <a:t>3/27/2026</a:t>
            </a:fld>
            <a:endParaRPr lang="en-US" dirty="0"/>
          </a:p>
        </p:txBody>
      </p:sp>
      <p:sp>
        <p:nvSpPr>
          <p:cNvPr id="6" name="Footer Placeholder 5">
            <a:extLst>
              <a:ext uri="{FF2B5EF4-FFF2-40B4-BE49-F238E27FC236}">
                <a16:creationId xmlns:a16="http://schemas.microsoft.com/office/drawing/2014/main" id="{F4ADAE0E-B8F6-2343-87FC-6091AA2295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B19EEA-63EF-98FA-579A-78638F85C5DB}"/>
              </a:ext>
            </a:extLst>
          </p:cNvPr>
          <p:cNvSpPr>
            <a:spLocks noGrp="1"/>
          </p:cNvSpPr>
          <p:nvPr>
            <p:ph type="sldNum" sz="quarter" idx="12"/>
          </p:nvPr>
        </p:nvSpPr>
        <p:spPr>
          <a:xfrm>
            <a:off x="8610600" y="6356350"/>
            <a:ext cx="2743200" cy="365125"/>
          </a:xfrm>
          <a:prstGeom prst="rect">
            <a:avLst/>
          </a:prstGeom>
        </p:spPr>
        <p:txBody>
          <a:bodyPr/>
          <a:lstStyle/>
          <a:p>
            <a:fld id="{5F305DD9-D730-BD42-A18B-3C903E67C7D1}" type="slidenum">
              <a:rPr lang="en-US" smtClean="0"/>
              <a:t>‹#›</a:t>
            </a:fld>
            <a:endParaRPr lang="en-US" dirty="0"/>
          </a:p>
        </p:txBody>
      </p:sp>
    </p:spTree>
    <p:extLst>
      <p:ext uri="{BB962C8B-B14F-4D97-AF65-F5344CB8AC3E}">
        <p14:creationId xmlns:p14="http://schemas.microsoft.com/office/powerpoint/2010/main" val="189325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EDB62-57E1-D0F4-B94D-1F55B780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9267C0-CFEF-B055-1192-1F922BA0A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AFA31F-6F9C-37B4-B27E-F3147763E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B9AA4-AD33-0A49-B34E-48F7C357D309}" type="datetimeFigureOut">
              <a:rPr lang="en-US" smtClean="0"/>
              <a:t>3/27/2026</a:t>
            </a:fld>
            <a:endParaRPr lang="en-US" dirty="0"/>
          </a:p>
        </p:txBody>
      </p:sp>
      <p:sp>
        <p:nvSpPr>
          <p:cNvPr id="5" name="Footer Placeholder 4">
            <a:extLst>
              <a:ext uri="{FF2B5EF4-FFF2-40B4-BE49-F238E27FC236}">
                <a16:creationId xmlns:a16="http://schemas.microsoft.com/office/drawing/2014/main" id="{C84C93F2-C305-B11E-10E9-FED41073F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DBDDB-27DC-8BF8-1990-C1FCACAB8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7411-4F4F-9741-96EE-B05A5E9C740D}" type="slidenum">
              <a:rPr lang="en-US" smtClean="0"/>
              <a:t>‹#›</a:t>
            </a:fld>
            <a:endParaRPr lang="en-US" dirty="0"/>
          </a:p>
        </p:txBody>
      </p:sp>
      <p:pic>
        <p:nvPicPr>
          <p:cNvPr id="7" name="Picture 6">
            <a:extLst>
              <a:ext uri="{FF2B5EF4-FFF2-40B4-BE49-F238E27FC236}">
                <a16:creationId xmlns:a16="http://schemas.microsoft.com/office/drawing/2014/main" id="{E3B480B9-D29E-14A1-77E8-5BBC1021D02F}"/>
              </a:ext>
            </a:extLst>
          </p:cNvPr>
          <p:cNvPicPr>
            <a:picLocks noChangeAspect="1"/>
          </p:cNvPicPr>
          <p:nvPr userDrawn="1"/>
        </p:nvPicPr>
        <p:blipFill>
          <a:blip r:embed="rId3"/>
          <a:srcRect/>
          <a:stretch/>
        </p:blipFill>
        <p:spPr>
          <a:xfrm>
            <a:off x="952" y="335"/>
            <a:ext cx="12190094" cy="6857330"/>
          </a:xfrm>
          <a:prstGeom prst="rect">
            <a:avLst/>
          </a:prstGeom>
        </p:spPr>
      </p:pic>
      <p:sp>
        <p:nvSpPr>
          <p:cNvPr id="9" name="TextBox 8">
            <a:extLst>
              <a:ext uri="{FF2B5EF4-FFF2-40B4-BE49-F238E27FC236}">
                <a16:creationId xmlns:a16="http://schemas.microsoft.com/office/drawing/2014/main" id="{D88579CD-C893-182A-E59C-A17F56B0CEFE}"/>
              </a:ext>
            </a:extLst>
          </p:cNvPr>
          <p:cNvSpPr txBox="1"/>
          <p:nvPr>
            <p:extLst>
              <p:ext uri="{1162E1C5-73C7-4A58-AE30-91384D911F3F}">
                <p184:classification xmlns:p184="http://schemas.microsoft.com/office/powerpoint/2018/4/main" val="ftr"/>
              </p:ext>
            </p:extLst>
          </p:nvPr>
        </p:nvSpPr>
        <p:spPr>
          <a:xfrm>
            <a:off x="5911025" y="6642100"/>
            <a:ext cx="398462"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467464928"/>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B8C9C2-1024-42B0-851C-CB4111F3799F}"/>
              </a:ext>
            </a:extLst>
          </p:cNvPr>
          <p:cNvPicPr>
            <a:picLocks noChangeAspect="1"/>
          </p:cNvPicPr>
          <p:nvPr userDrawn="1"/>
        </p:nvPicPr>
        <p:blipFill>
          <a:blip r:embed="rId13"/>
          <a:srcRect/>
          <a:stretch/>
        </p:blipFill>
        <p:spPr>
          <a:xfrm>
            <a:off x="952" y="335"/>
            <a:ext cx="12190095" cy="6857330"/>
          </a:xfrm>
          <a:prstGeom prst="rect">
            <a:avLst/>
          </a:prstGeom>
        </p:spPr>
      </p:pic>
      <p:sp>
        <p:nvSpPr>
          <p:cNvPr id="2" name="Title Placeholder 1">
            <a:extLst>
              <a:ext uri="{FF2B5EF4-FFF2-40B4-BE49-F238E27FC236}">
                <a16:creationId xmlns:a16="http://schemas.microsoft.com/office/drawing/2014/main" id="{7E31995A-36C0-1ED4-41C1-358D2D897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AA5D3D-D202-A7CA-07FD-B6F37D7E0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20A8E1-D02E-A322-4C7C-A19E7B4EF9CB}"/>
              </a:ext>
            </a:extLst>
          </p:cNvPr>
          <p:cNvSpPr>
            <a:spLocks noGrp="1"/>
          </p:cNvSpPr>
          <p:nvPr>
            <p:ph type="dt" sz="half" idx="2"/>
          </p:nvPr>
        </p:nvSpPr>
        <p:spPr>
          <a:xfrm>
            <a:off x="838200" y="58592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7283C-E328-E543-A939-39B1ADB993BD}" type="datetimeFigureOut">
              <a:rPr lang="en-US" smtClean="0"/>
              <a:t>3/27/2026</a:t>
            </a:fld>
            <a:endParaRPr lang="en-US" dirty="0"/>
          </a:p>
        </p:txBody>
      </p:sp>
      <p:sp>
        <p:nvSpPr>
          <p:cNvPr id="5" name="Footer Placeholder 4">
            <a:extLst>
              <a:ext uri="{FF2B5EF4-FFF2-40B4-BE49-F238E27FC236}">
                <a16:creationId xmlns:a16="http://schemas.microsoft.com/office/drawing/2014/main" id="{67A667EC-748D-9F1C-3281-C2F18D0A7CCF}"/>
              </a:ext>
            </a:extLst>
          </p:cNvPr>
          <p:cNvSpPr>
            <a:spLocks noGrp="1"/>
          </p:cNvSpPr>
          <p:nvPr>
            <p:ph type="ftr" sz="quarter" idx="3"/>
          </p:nvPr>
        </p:nvSpPr>
        <p:spPr>
          <a:xfrm>
            <a:off x="4038600" y="58592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354C3532-827F-FB29-1A62-0C1670F123D0}"/>
              </a:ext>
            </a:extLst>
          </p:cNvPr>
          <p:cNvSpPr txBox="1"/>
          <p:nvPr>
            <p:extLst>
              <p:ext uri="{1162E1C5-73C7-4A58-AE30-91384D911F3F}">
                <p184:classification xmlns:p184="http://schemas.microsoft.com/office/powerpoint/2018/4/main" val="ftr"/>
              </p:ext>
            </p:extLst>
          </p:nvPr>
        </p:nvSpPr>
        <p:spPr>
          <a:xfrm>
            <a:off x="5911025" y="6642100"/>
            <a:ext cx="398462"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4380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Ea7TKuSZW0" TargetMode="External"/><Relationship Id="rId2" Type="http://schemas.openxmlformats.org/officeDocument/2006/relationships/hyperlink" Target="https://one.causeway.com/applications/network/tm" TargetMode="External"/><Relationship Id="rId1" Type="http://schemas.openxmlformats.org/officeDocument/2006/relationships/slideLayout" Target="../slideLayouts/slideLayout3.xml"/><Relationship Id="rId4" Type="http://schemas.openxmlformats.org/officeDocument/2006/relationships/hyperlink" Target="https://www.youtube.com/watch?v=V5xQ11w3S2o"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y.derbyshire.gov.uk/en/AchieveForms/?form_uri=sandbox-publish://AF-Process-5447f72d-5e97-47a1-891a-058dca972133/AF-Stageef8e2817-ad25-4e42-8dbe-3e4b229386f7/definition.json&amp;redirectlink=/en&amp;cancelRedirectLink=/en&amp;noLoginPrompt=1&amp;accept=yes&amp;consentMessageIds%5b%5d=3"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AB87-BB71-BBFC-9770-849DE829F122}"/>
              </a:ext>
            </a:extLst>
          </p:cNvPr>
          <p:cNvSpPr>
            <a:spLocks noGrp="1"/>
          </p:cNvSpPr>
          <p:nvPr>
            <p:ph type="ctrTitle"/>
          </p:nvPr>
        </p:nvSpPr>
        <p:spPr>
          <a:xfrm>
            <a:off x="1193181" y="411968"/>
            <a:ext cx="9144000" cy="1981438"/>
          </a:xfrm>
        </p:spPr>
        <p:txBody>
          <a:bodyPr>
            <a:normAutofit fontScale="90000"/>
          </a:bodyPr>
          <a:lstStyle/>
          <a:p>
            <a:pPr>
              <a:lnSpc>
                <a:spcPct val="100000"/>
              </a:lnSpc>
            </a:pPr>
            <a:br>
              <a:rPr lang="en-US" sz="4400" b="1" dirty="0">
                <a:solidFill>
                  <a:srgbClr val="7030A0"/>
                </a:solidFill>
                <a:latin typeface="Arial"/>
                <a:ea typeface="Calibri"/>
                <a:cs typeface="Arial"/>
              </a:rPr>
            </a:br>
            <a:r>
              <a:rPr lang="en-US" sz="4400" b="1" dirty="0">
                <a:solidFill>
                  <a:srgbClr val="7030A0"/>
                </a:solidFill>
                <a:effectLst/>
                <a:latin typeface="Arial"/>
                <a:ea typeface="Calibri"/>
                <a:cs typeface="Arial"/>
              </a:rPr>
              <a:t>Coordinating roadworks in </a:t>
            </a:r>
            <a:r>
              <a:rPr lang="en-US" sz="4400" b="1" dirty="0">
                <a:solidFill>
                  <a:srgbClr val="7030A0"/>
                </a:solidFill>
                <a:latin typeface="Arial"/>
                <a:ea typeface="Calibri"/>
                <a:cs typeface="Arial"/>
              </a:rPr>
              <a:t>D</a:t>
            </a:r>
            <a:r>
              <a:rPr lang="en-US" sz="4400" b="1" dirty="0">
                <a:solidFill>
                  <a:srgbClr val="7030A0"/>
                </a:solidFill>
                <a:effectLst/>
                <a:latin typeface="Arial"/>
                <a:ea typeface="Calibri"/>
                <a:cs typeface="Arial"/>
              </a:rPr>
              <a:t>erbyshire</a:t>
            </a:r>
            <a:endParaRPr lang="en-US" sz="4400" b="1" dirty="0">
              <a:latin typeface="Arial"/>
              <a:ea typeface="Calibri"/>
              <a:cs typeface="Arial"/>
            </a:endParaRPr>
          </a:p>
        </p:txBody>
      </p:sp>
      <p:sp>
        <p:nvSpPr>
          <p:cNvPr id="3" name="Subtitle 2">
            <a:extLst>
              <a:ext uri="{FF2B5EF4-FFF2-40B4-BE49-F238E27FC236}">
                <a16:creationId xmlns:a16="http://schemas.microsoft.com/office/drawing/2014/main" id="{4D4655AF-5268-A03D-A955-D1C5265A5BEA}"/>
              </a:ext>
            </a:extLst>
          </p:cNvPr>
          <p:cNvSpPr>
            <a:spLocks noGrp="1"/>
          </p:cNvSpPr>
          <p:nvPr>
            <p:ph type="subTitle" idx="1"/>
          </p:nvPr>
        </p:nvSpPr>
        <p:spPr>
          <a:xfrm>
            <a:off x="1349298" y="2587083"/>
            <a:ext cx="9144000" cy="1832636"/>
          </a:xfrm>
        </p:spPr>
        <p:txBody>
          <a:bodyPr vert="horz" lIns="91440" tIns="45720" rIns="91440" bIns="45720" rtlCol="0" anchor="t">
            <a:normAutofit/>
          </a:bodyPr>
          <a:lstStyle/>
          <a:p>
            <a:endParaRPr lang="en-GB" dirty="0">
              <a:solidFill>
                <a:srgbClr val="7030A0"/>
              </a:solidFill>
              <a:latin typeface="Arial"/>
              <a:cs typeface="Arial"/>
            </a:endParaRPr>
          </a:p>
        </p:txBody>
      </p:sp>
    </p:spTree>
    <p:extLst>
      <p:ext uri="{BB962C8B-B14F-4D97-AF65-F5344CB8AC3E}">
        <p14:creationId xmlns:p14="http://schemas.microsoft.com/office/powerpoint/2010/main" val="97007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351855"/>
            <a:ext cx="10515600" cy="896031"/>
          </a:xfrm>
        </p:spPr>
        <p:txBody>
          <a:bodyPr/>
          <a:lstStyle/>
          <a:p>
            <a:r>
              <a:rPr lang="en-GB" b="1" dirty="0">
                <a:solidFill>
                  <a:srgbClr val="95C11F"/>
                </a:solidFill>
                <a:latin typeface="Calibri Light" panose="020F0302020204030204" pitchFamily="34" charset="0"/>
                <a:ea typeface="Calibri Light" panose="020F0302020204030204" pitchFamily="34" charset="0"/>
                <a:cs typeface="Calibri Light" panose="020F0302020204030204" pitchFamily="34" charset="0"/>
              </a:rPr>
              <a:t>Timing of street works </a:t>
            </a:r>
          </a:p>
        </p:txBody>
      </p:sp>
      <p:sp>
        <p:nvSpPr>
          <p:cNvPr id="3" name="Content Placeholder 2"/>
          <p:cNvSpPr>
            <a:spLocks noGrp="1"/>
          </p:cNvSpPr>
          <p:nvPr>
            <p:ph idx="1"/>
          </p:nvPr>
        </p:nvSpPr>
        <p:spPr>
          <a:xfrm>
            <a:off x="576943" y="1247886"/>
            <a:ext cx="10776857" cy="5152913"/>
          </a:xfrm>
        </p:spPr>
        <p:txBody>
          <a:bodyPr>
            <a:noAutofit/>
          </a:bodyPr>
          <a:lstStyle/>
          <a:p>
            <a:pPr>
              <a:lnSpc>
                <a:spcPct val="100000"/>
              </a:lnSpc>
            </a:pPr>
            <a:r>
              <a:rPr lang="en-GB" sz="2400" dirty="0">
                <a:latin typeface="Arial" panose="020B0604020202020204" pitchFamily="34" charset="0"/>
                <a:cs typeface="Arial" panose="020B0604020202020204" pitchFamily="34" charset="0"/>
              </a:rPr>
              <a:t>Timing is subject to four constraints:</a:t>
            </a:r>
          </a:p>
          <a:p>
            <a:pPr lvl="1">
              <a:lnSpc>
                <a:spcPct val="100000"/>
              </a:lnSpc>
            </a:pPr>
            <a:r>
              <a:rPr lang="en-GB" dirty="0">
                <a:latin typeface="Arial" panose="020B0604020202020204" pitchFamily="34" charset="0"/>
                <a:cs typeface="Arial" panose="020B0604020202020204" pitchFamily="34" charset="0"/>
              </a:rPr>
              <a:t>it cannot affect the right of an undertaker to execute emergency works</a:t>
            </a:r>
          </a:p>
          <a:p>
            <a:pPr lvl="1">
              <a:lnSpc>
                <a:spcPct val="100000"/>
              </a:lnSpc>
            </a:pPr>
            <a:r>
              <a:rPr lang="en-GB" dirty="0">
                <a:latin typeface="Arial" panose="020B0604020202020204" pitchFamily="34" charset="0"/>
                <a:cs typeface="Arial" panose="020B0604020202020204" pitchFamily="34" charset="0"/>
              </a:rPr>
              <a:t>it can be used only where proposed street works are likely to cause serious traffic disruption that would be avoided or reduced if the works were carried out at other specific times</a:t>
            </a:r>
          </a:p>
          <a:p>
            <a:pPr lvl="1">
              <a:lnSpc>
                <a:spcPct val="100000"/>
              </a:lnSpc>
            </a:pPr>
            <a:r>
              <a:rPr lang="en-GB" dirty="0">
                <a:latin typeface="Arial" panose="020B0604020202020204" pitchFamily="34" charset="0"/>
                <a:cs typeface="Arial" panose="020B0604020202020204" pitchFamily="34" charset="0"/>
              </a:rPr>
              <a:t>it can be used only where subsisting street works are causing, or are likely to cause, serious traffic disruption that would be avoided or reduced if the works were carried out at other specific times; </a:t>
            </a:r>
          </a:p>
          <a:p>
            <a:pPr lvl="1">
              <a:lnSpc>
                <a:spcPct val="100000"/>
              </a:lnSpc>
            </a:pPr>
            <a:r>
              <a:rPr lang="en-GB" dirty="0">
                <a:latin typeface="Arial" panose="020B0604020202020204" pitchFamily="34" charset="0"/>
                <a:cs typeface="Arial" panose="020B0604020202020204" pitchFamily="34" charset="0"/>
              </a:rPr>
              <a:t>and a direction requiring street works to be executed out of normal hours should not be issued if it would cause the undertaker to breach noise abatement or prevention legislation.</a:t>
            </a:r>
          </a:p>
        </p:txBody>
      </p:sp>
    </p:spTree>
    <p:extLst>
      <p:ext uri="{BB962C8B-B14F-4D97-AF65-F5344CB8AC3E}">
        <p14:creationId xmlns:p14="http://schemas.microsoft.com/office/powerpoint/2010/main" val="24006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5BC4-0503-106F-1327-D022F0C85F3A}"/>
              </a:ext>
            </a:extLst>
          </p:cNvPr>
          <p:cNvSpPr>
            <a:spLocks noGrp="1"/>
          </p:cNvSpPr>
          <p:nvPr>
            <p:ph type="title"/>
          </p:nvPr>
        </p:nvSpPr>
        <p:spPr>
          <a:xfrm>
            <a:off x="838200" y="365125"/>
            <a:ext cx="3810802" cy="780281"/>
          </a:xfrm>
        </p:spPr>
        <p:txBody>
          <a:bodyPr>
            <a:normAutofit/>
          </a:bodyPr>
          <a:lstStyle/>
          <a:p>
            <a:r>
              <a:rPr lang="en-GB" b="1" dirty="0">
                <a:solidFill>
                  <a:srgbClr val="95C11F"/>
                </a:solidFill>
                <a:cs typeface="Arial" panose="020B0604020202020204" pitchFamily="34" charset="0"/>
              </a:rPr>
              <a:t>Types of work</a:t>
            </a:r>
          </a:p>
        </p:txBody>
      </p:sp>
      <p:pic>
        <p:nvPicPr>
          <p:cNvPr id="8" name="Content Placeholder 7">
            <a:extLst>
              <a:ext uri="{FF2B5EF4-FFF2-40B4-BE49-F238E27FC236}">
                <a16:creationId xmlns:a16="http://schemas.microsoft.com/office/drawing/2014/main" id="{B1E66E1A-67DF-85BE-C101-53903F48BCF1}"/>
              </a:ext>
            </a:extLst>
          </p:cNvPr>
          <p:cNvPicPr>
            <a:picLocks noGrp="1" noChangeAspect="1"/>
          </p:cNvPicPr>
          <p:nvPr>
            <p:ph idx="1"/>
          </p:nvPr>
        </p:nvPicPr>
        <p:blipFill>
          <a:blip r:embed="rId2"/>
          <a:stretch>
            <a:fillRect/>
          </a:stretch>
        </p:blipFill>
        <p:spPr>
          <a:xfrm>
            <a:off x="2222090" y="1127104"/>
            <a:ext cx="7465835" cy="5539168"/>
          </a:xfrm>
          <a:prstGeom prst="rect">
            <a:avLst/>
          </a:prstGeom>
        </p:spPr>
      </p:pic>
    </p:spTree>
    <p:extLst>
      <p:ext uri="{BB962C8B-B14F-4D97-AF65-F5344CB8AC3E}">
        <p14:creationId xmlns:p14="http://schemas.microsoft.com/office/powerpoint/2010/main" val="415116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C754-AC24-C47B-0AC6-90460FBEE4FF}"/>
              </a:ext>
            </a:extLst>
          </p:cNvPr>
          <p:cNvSpPr>
            <a:spLocks noGrp="1"/>
          </p:cNvSpPr>
          <p:nvPr>
            <p:ph type="title"/>
          </p:nvPr>
        </p:nvSpPr>
        <p:spPr/>
        <p:txBody>
          <a:bodyPr/>
          <a:lstStyle/>
          <a:p>
            <a:r>
              <a:rPr lang="en-GB" b="1" dirty="0">
                <a:solidFill>
                  <a:srgbClr val="95C11F"/>
                </a:solidFill>
                <a:cs typeface="Arial"/>
              </a:rPr>
              <a:t>Some Case studies</a:t>
            </a:r>
            <a:endParaRPr lang="en-GB" b="1" dirty="0">
              <a:solidFill>
                <a:srgbClr val="FF0000"/>
              </a:solidFill>
              <a:ea typeface="Calibri Light"/>
              <a:cs typeface="Calibri Light"/>
            </a:endParaRPr>
          </a:p>
        </p:txBody>
      </p:sp>
      <p:sp>
        <p:nvSpPr>
          <p:cNvPr id="3" name="Content Placeholder 2">
            <a:extLst>
              <a:ext uri="{FF2B5EF4-FFF2-40B4-BE49-F238E27FC236}">
                <a16:creationId xmlns:a16="http://schemas.microsoft.com/office/drawing/2014/main" id="{FCE98385-36AA-FBDE-7788-1439C9D02870}"/>
              </a:ext>
            </a:extLst>
          </p:cNvPr>
          <p:cNvSpPr>
            <a:spLocks noGrp="1"/>
          </p:cNvSpPr>
          <p:nvPr>
            <p:ph idx="1"/>
          </p:nvPr>
        </p:nvSpPr>
        <p:spPr>
          <a:xfrm>
            <a:off x="838200" y="1464147"/>
            <a:ext cx="10515600" cy="4723548"/>
          </a:xfrm>
        </p:spPr>
        <p:txBody>
          <a:bodyPr vert="horz" lIns="91440" tIns="45720" rIns="91440" bIns="45720" rtlCol="0" anchor="t">
            <a:normAutofit fontScale="55000" lnSpcReduction="20000"/>
          </a:bodyPr>
          <a:lstStyle/>
          <a:p>
            <a:pPr>
              <a:lnSpc>
                <a:spcPct val="120000"/>
              </a:lnSpc>
            </a:pPr>
            <a:r>
              <a:rPr lang="en-GB" b="1" dirty="0">
                <a:latin typeface="Arial"/>
                <a:cs typeface="Arial"/>
              </a:rPr>
              <a:t>Bamford</a:t>
            </a:r>
            <a:r>
              <a:rPr lang="en-GB" dirty="0">
                <a:latin typeface="Arial"/>
                <a:cs typeface="Arial"/>
              </a:rPr>
              <a:t>: Cadent Gas wanted to close the road for 5 weeks cutting the village and A57 (Snake Pass) off from the rest of Derbyshire.</a:t>
            </a:r>
          </a:p>
          <a:p>
            <a:pPr>
              <a:lnSpc>
                <a:spcPct val="120000"/>
              </a:lnSpc>
            </a:pPr>
            <a:r>
              <a:rPr lang="en-GB" b="1" dirty="0">
                <a:latin typeface="Arial"/>
                <a:cs typeface="Arial"/>
              </a:rPr>
              <a:t>Long Eaton</a:t>
            </a:r>
            <a:r>
              <a:rPr lang="en-GB" dirty="0">
                <a:latin typeface="Arial"/>
                <a:cs typeface="Arial"/>
              </a:rPr>
              <a:t>: National Grid Electricity Distribution (NGED) wanted to lay a 33KV cable between East Midlands Airport and Toton through the middle of the town.</a:t>
            </a:r>
          </a:p>
          <a:p>
            <a:pPr>
              <a:lnSpc>
                <a:spcPct val="120000"/>
              </a:lnSpc>
            </a:pPr>
            <a:r>
              <a:rPr lang="en-GB" b="1" dirty="0">
                <a:latin typeface="Arial"/>
                <a:cs typeface="Arial"/>
              </a:rPr>
              <a:t>Chapel en le Frith</a:t>
            </a:r>
            <a:r>
              <a:rPr lang="en-GB" dirty="0">
                <a:latin typeface="Arial"/>
                <a:cs typeface="Arial"/>
              </a:rPr>
              <a:t>: Severn Trent wanted to lay a reserve main through the centre of the town.</a:t>
            </a:r>
          </a:p>
          <a:p>
            <a:pPr>
              <a:lnSpc>
                <a:spcPct val="120000"/>
              </a:lnSpc>
            </a:pPr>
            <a:r>
              <a:rPr lang="en-GB" b="1" dirty="0">
                <a:latin typeface="Arial"/>
                <a:cs typeface="Arial"/>
              </a:rPr>
              <a:t>Baslow</a:t>
            </a:r>
            <a:r>
              <a:rPr lang="en-GB" dirty="0">
                <a:latin typeface="Arial"/>
                <a:cs typeface="Arial"/>
              </a:rPr>
              <a:t>: Severn Trent wanted to lay a pipe in the A619 Nether End but eventually laid a pipe through Chatsworth Land and then under the river, and shorter works on the highway.</a:t>
            </a:r>
          </a:p>
          <a:p>
            <a:pPr>
              <a:lnSpc>
                <a:spcPct val="120000"/>
              </a:lnSpc>
            </a:pPr>
            <a:r>
              <a:rPr lang="en-GB" b="1" dirty="0">
                <a:latin typeface="Arial"/>
                <a:cs typeface="Arial"/>
              </a:rPr>
              <a:t>Grindleford</a:t>
            </a:r>
            <a:r>
              <a:rPr lang="en-GB" dirty="0">
                <a:latin typeface="Arial"/>
                <a:cs typeface="Arial"/>
              </a:rPr>
              <a:t>: Severn Trent pipeline wanted 42-week road closure amended to traffic lights and a 3-week closure in the school holidays.</a:t>
            </a:r>
          </a:p>
          <a:p>
            <a:pPr>
              <a:lnSpc>
                <a:spcPct val="120000"/>
              </a:lnSpc>
            </a:pPr>
            <a:r>
              <a:rPr lang="en-GB" b="1" dirty="0">
                <a:latin typeface="Arial"/>
                <a:cs typeface="Arial"/>
              </a:rPr>
              <a:t>Willington Power Station </a:t>
            </a:r>
            <a:r>
              <a:rPr lang="en-GB" dirty="0">
                <a:latin typeface="Arial"/>
                <a:cs typeface="Arial"/>
              </a:rPr>
              <a:t>access needed for abnormal loads; worked with Network Rail to look at weightbearing of their bridges.</a:t>
            </a:r>
          </a:p>
          <a:p>
            <a:pPr>
              <a:lnSpc>
                <a:spcPct val="120000"/>
              </a:lnSpc>
            </a:pPr>
            <a:r>
              <a:rPr lang="en-GB" b="1" dirty="0" err="1">
                <a:latin typeface="Arial"/>
                <a:cs typeface="Arial"/>
              </a:rPr>
              <a:t>B6540</a:t>
            </a:r>
            <a:r>
              <a:rPr lang="en-GB" b="1" dirty="0">
                <a:latin typeface="Arial"/>
                <a:cs typeface="Arial"/>
              </a:rPr>
              <a:t> in Long Eaton from North West Leicestershire</a:t>
            </a:r>
            <a:r>
              <a:rPr lang="en-GB" dirty="0">
                <a:latin typeface="Arial"/>
                <a:cs typeface="Arial"/>
              </a:rPr>
              <a:t>; Planning permission given to build new warehouses that will require main road over the only river crossing between Nottingham and Derby to be closed for 3-4 months.  No thought given to how people get into and through Long Eaton, or that haulage company is on wrong side of closure and stuck by weight limit into Long Eaton</a:t>
            </a:r>
          </a:p>
          <a:p>
            <a:endParaRPr lang="en-GB" dirty="0"/>
          </a:p>
        </p:txBody>
      </p:sp>
    </p:spTree>
    <p:extLst>
      <p:ext uri="{BB962C8B-B14F-4D97-AF65-F5344CB8AC3E}">
        <p14:creationId xmlns:p14="http://schemas.microsoft.com/office/powerpoint/2010/main" val="311791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616450"/>
            <a:ext cx="10515600" cy="991441"/>
          </a:xfrm>
        </p:spPr>
        <p:txBody>
          <a:bodyPr/>
          <a:lstStyle/>
          <a:p>
            <a:r>
              <a:rPr lang="en-GB" b="1" dirty="0">
                <a:solidFill>
                  <a:srgbClr val="95C11F"/>
                </a:solidFill>
                <a:cs typeface="Arial" panose="020B0604020202020204" pitchFamily="34" charset="0"/>
              </a:rPr>
              <a:t>Utility and Local Authority liaison</a:t>
            </a:r>
          </a:p>
        </p:txBody>
      </p:sp>
      <p:pic>
        <p:nvPicPr>
          <p:cNvPr id="4" name="Content Placeholder 3">
            <a:extLst>
              <a:ext uri="{FF2B5EF4-FFF2-40B4-BE49-F238E27FC236}">
                <a16:creationId xmlns:a16="http://schemas.microsoft.com/office/drawing/2014/main" id="{8593811F-B7EF-132D-AB43-18436B9B9498}"/>
              </a:ext>
            </a:extLst>
          </p:cNvPr>
          <p:cNvPicPr>
            <a:picLocks noGrp="1" noChangeAspect="1"/>
          </p:cNvPicPr>
          <p:nvPr>
            <p:ph idx="1"/>
          </p:nvPr>
        </p:nvPicPr>
        <p:blipFill>
          <a:blip r:embed="rId2"/>
          <a:stretch>
            <a:fillRect/>
          </a:stretch>
        </p:blipFill>
        <p:spPr>
          <a:xfrm>
            <a:off x="1676400" y="4057235"/>
            <a:ext cx="2997654" cy="1873534"/>
          </a:xfrm>
          <a:prstGeom prst="rect">
            <a:avLst/>
          </a:prstGeom>
        </p:spPr>
      </p:pic>
      <p:pic>
        <p:nvPicPr>
          <p:cNvPr id="5" name="Picture 4">
            <a:extLst>
              <a:ext uri="{FF2B5EF4-FFF2-40B4-BE49-F238E27FC236}">
                <a16:creationId xmlns:a16="http://schemas.microsoft.com/office/drawing/2014/main" id="{42B8B01E-15CC-1339-DA96-EFB801952474}"/>
              </a:ext>
            </a:extLst>
          </p:cNvPr>
          <p:cNvPicPr>
            <a:picLocks noChangeAspect="1"/>
          </p:cNvPicPr>
          <p:nvPr/>
        </p:nvPicPr>
        <p:blipFill>
          <a:blip r:embed="rId3"/>
          <a:stretch>
            <a:fillRect/>
          </a:stretch>
        </p:blipFill>
        <p:spPr>
          <a:xfrm>
            <a:off x="4001861" y="1960789"/>
            <a:ext cx="3295650" cy="1390650"/>
          </a:xfrm>
          <a:prstGeom prst="rect">
            <a:avLst/>
          </a:prstGeom>
        </p:spPr>
      </p:pic>
      <p:pic>
        <p:nvPicPr>
          <p:cNvPr id="6" name="Picture 5">
            <a:extLst>
              <a:ext uri="{FF2B5EF4-FFF2-40B4-BE49-F238E27FC236}">
                <a16:creationId xmlns:a16="http://schemas.microsoft.com/office/drawing/2014/main" id="{B548762A-03D3-3644-286C-4428EBC59F70}"/>
              </a:ext>
            </a:extLst>
          </p:cNvPr>
          <p:cNvPicPr>
            <a:picLocks noChangeAspect="1"/>
          </p:cNvPicPr>
          <p:nvPr/>
        </p:nvPicPr>
        <p:blipFill>
          <a:blip r:embed="rId4"/>
          <a:stretch>
            <a:fillRect/>
          </a:stretch>
        </p:blipFill>
        <p:spPr>
          <a:xfrm>
            <a:off x="6896779" y="4178169"/>
            <a:ext cx="2600325" cy="1752600"/>
          </a:xfrm>
          <a:prstGeom prst="rect">
            <a:avLst/>
          </a:prstGeom>
        </p:spPr>
      </p:pic>
    </p:spTree>
    <p:extLst>
      <p:ext uri="{BB962C8B-B14F-4D97-AF65-F5344CB8AC3E}">
        <p14:creationId xmlns:p14="http://schemas.microsoft.com/office/powerpoint/2010/main" val="242609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ACF7-8D1F-4557-AB19-8655DE04DDDF}"/>
              </a:ext>
            </a:extLst>
          </p:cNvPr>
          <p:cNvSpPr>
            <a:spLocks noGrp="1"/>
          </p:cNvSpPr>
          <p:nvPr>
            <p:ph type="title"/>
          </p:nvPr>
        </p:nvSpPr>
        <p:spPr/>
        <p:txBody>
          <a:bodyPr/>
          <a:lstStyle/>
          <a:p>
            <a:r>
              <a:rPr lang="en-GB" b="1" dirty="0">
                <a:solidFill>
                  <a:srgbClr val="95C11F"/>
                </a:solidFill>
                <a:latin typeface="Arial" panose="020B0604020202020204" pitchFamily="34" charset="0"/>
                <a:cs typeface="Arial" panose="020B0604020202020204" pitchFamily="34" charset="0"/>
              </a:rPr>
              <a:t>Utility and Local Authority liaison</a:t>
            </a:r>
          </a:p>
        </p:txBody>
      </p:sp>
      <p:sp>
        <p:nvSpPr>
          <p:cNvPr id="3" name="Content Placeholder 2">
            <a:extLst>
              <a:ext uri="{FF2B5EF4-FFF2-40B4-BE49-F238E27FC236}">
                <a16:creationId xmlns:a16="http://schemas.microsoft.com/office/drawing/2014/main" id="{F1DFD2DD-5BF0-488B-B316-CDC1073A16EB}"/>
              </a:ext>
            </a:extLst>
          </p:cNvPr>
          <p:cNvSpPr>
            <a:spLocks noGrp="1"/>
          </p:cNvSpPr>
          <p:nvPr>
            <p:ph idx="1"/>
          </p:nvPr>
        </p:nvSpPr>
        <p:spPr>
          <a:xfrm>
            <a:off x="643128" y="1450848"/>
            <a:ext cx="10515600" cy="4921187"/>
          </a:xfrm>
        </p:spPr>
        <p:txBody>
          <a:bodyPr>
            <a:normAutofit fontScale="92500"/>
          </a:bodyPr>
          <a:lstStyle/>
          <a:p>
            <a:pPr>
              <a:lnSpc>
                <a:spcPct val="120000"/>
              </a:lnSpc>
              <a:spcBef>
                <a:spcPts val="300"/>
              </a:spcBef>
              <a:spcAft>
                <a:spcPts val="300"/>
              </a:spcAft>
            </a:pPr>
            <a:r>
              <a:rPr lang="en-GB" dirty="0">
                <a:latin typeface="Arial" panose="020B0604020202020204" pitchFamily="34" charset="0"/>
                <a:cs typeface="Arial" panose="020B0604020202020204" pitchFamily="34" charset="0"/>
              </a:rPr>
              <a:t>Meetings for the above bodies are held at national, regional, and local level.</a:t>
            </a:r>
          </a:p>
          <a:p>
            <a:pPr>
              <a:lnSpc>
                <a:spcPct val="120000"/>
              </a:lnSpc>
              <a:spcBef>
                <a:spcPts val="300"/>
              </a:spcBef>
              <a:spcAft>
                <a:spcPts val="300"/>
              </a:spcAft>
            </a:pPr>
            <a:r>
              <a:rPr lang="en-GB" dirty="0">
                <a:latin typeface="Arial" panose="020B0604020202020204" pitchFamily="34" charset="0"/>
                <a:cs typeface="Arial" panose="020B0604020202020204" pitchFamily="34" charset="0"/>
              </a:rPr>
              <a:t>DCC and Derby City Council hold a joint quarterly coordination meeting for all Utilities and the Highway Authorities’ workers.  This meeting also involves reps from surrounding LHAs and National Highways.</a:t>
            </a:r>
          </a:p>
          <a:p>
            <a:pPr>
              <a:lnSpc>
                <a:spcPct val="120000"/>
              </a:lnSpc>
              <a:spcBef>
                <a:spcPts val="300"/>
              </a:spcBef>
              <a:spcAft>
                <a:spcPts val="300"/>
              </a:spcAft>
            </a:pPr>
            <a:r>
              <a:rPr lang="en-GB" dirty="0">
                <a:latin typeface="Arial" panose="020B0604020202020204" pitchFamily="34" charset="0"/>
                <a:cs typeface="Arial" panose="020B0604020202020204" pitchFamily="34" charset="0"/>
              </a:rPr>
              <a:t>Meet quarterly with the major utilities on an individual basis looking at best practice and solving problems at managerial level.</a:t>
            </a:r>
          </a:p>
          <a:p>
            <a:pPr>
              <a:lnSpc>
                <a:spcPct val="120000"/>
              </a:lnSpc>
              <a:spcBef>
                <a:spcPts val="300"/>
              </a:spcBef>
              <a:spcAft>
                <a:spcPts val="300"/>
              </a:spcAft>
            </a:pPr>
            <a:r>
              <a:rPr lang="en-GB" dirty="0">
                <a:latin typeface="Arial" panose="020B0604020202020204" pitchFamily="34" charset="0"/>
                <a:cs typeface="Arial" panose="020B0604020202020204" pitchFamily="34" charset="0"/>
              </a:rPr>
              <a:t>DCC host mini coordination meetings on major schemes.</a:t>
            </a:r>
          </a:p>
          <a:p>
            <a:pPr>
              <a:lnSpc>
                <a:spcPct val="120000"/>
              </a:lnSpc>
              <a:spcBef>
                <a:spcPts val="300"/>
              </a:spcBef>
              <a:spcAft>
                <a:spcPts val="300"/>
              </a:spcAft>
            </a:pPr>
            <a:endParaRPr lang="en-GB" dirty="0"/>
          </a:p>
        </p:txBody>
      </p:sp>
    </p:spTree>
    <p:extLst>
      <p:ext uri="{BB962C8B-B14F-4D97-AF65-F5344CB8AC3E}">
        <p14:creationId xmlns:p14="http://schemas.microsoft.com/office/powerpoint/2010/main" val="288677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7AC8-E9D3-CFE4-C2BC-D7DBD3D08AD9}"/>
              </a:ext>
            </a:extLst>
          </p:cNvPr>
          <p:cNvSpPr>
            <a:spLocks noGrp="1"/>
          </p:cNvSpPr>
          <p:nvPr>
            <p:ph type="title"/>
          </p:nvPr>
        </p:nvSpPr>
        <p:spPr>
          <a:xfrm>
            <a:off x="135556" y="162995"/>
            <a:ext cx="10515600" cy="1325563"/>
          </a:xfrm>
        </p:spPr>
        <p:txBody>
          <a:bodyPr/>
          <a:lstStyle/>
          <a:p>
            <a:r>
              <a:rPr lang="en-GB" b="1" dirty="0">
                <a:solidFill>
                  <a:srgbClr val="95C11F"/>
                </a:solidFill>
                <a:cs typeface="Arial" panose="020B0604020202020204" pitchFamily="34" charset="0"/>
              </a:rPr>
              <a:t>What we consider when coordinating works</a:t>
            </a:r>
          </a:p>
        </p:txBody>
      </p:sp>
      <p:sp>
        <p:nvSpPr>
          <p:cNvPr id="3" name="Content Placeholder 2">
            <a:extLst>
              <a:ext uri="{FF2B5EF4-FFF2-40B4-BE49-F238E27FC236}">
                <a16:creationId xmlns:a16="http://schemas.microsoft.com/office/drawing/2014/main" id="{114D6B85-37FE-4582-25F0-4DFC3B9E74D9}"/>
              </a:ext>
            </a:extLst>
          </p:cNvPr>
          <p:cNvSpPr>
            <a:spLocks noGrp="1"/>
          </p:cNvSpPr>
          <p:nvPr>
            <p:ph idx="1"/>
          </p:nvPr>
        </p:nvSpPr>
        <p:spPr>
          <a:xfrm>
            <a:off x="246211" y="1462405"/>
            <a:ext cx="5597998" cy="4005707"/>
          </a:xfrm>
          <a:ln>
            <a:solidFill>
              <a:schemeClr val="tx1"/>
            </a:solidFill>
          </a:ln>
        </p:spPr>
        <p:txBody>
          <a:bodyPr>
            <a:noAutofit/>
          </a:bodyPr>
          <a:lstStyle/>
          <a:p>
            <a:pPr>
              <a:lnSpc>
                <a:spcPct val="100000"/>
              </a:lnSpc>
            </a:pPr>
            <a:r>
              <a:rPr lang="en-GB" sz="1500" dirty="0">
                <a:latin typeface="Arial" panose="020B0604020202020204" pitchFamily="34" charset="0"/>
                <a:cs typeface="Arial" panose="020B0604020202020204" pitchFamily="34" charset="0"/>
              </a:rPr>
              <a:t>Roads needed</a:t>
            </a:r>
          </a:p>
          <a:p>
            <a:pPr>
              <a:lnSpc>
                <a:spcPct val="100000"/>
              </a:lnSpc>
            </a:pPr>
            <a:r>
              <a:rPr lang="en-GB" sz="1500" dirty="0">
                <a:latin typeface="Arial" panose="020B0604020202020204" pitchFamily="34" charset="0"/>
                <a:cs typeface="Arial" panose="020B0604020202020204" pitchFamily="34" charset="0"/>
              </a:rPr>
              <a:t>Diversions</a:t>
            </a:r>
          </a:p>
          <a:p>
            <a:pPr>
              <a:lnSpc>
                <a:spcPct val="100000"/>
              </a:lnSpc>
            </a:pPr>
            <a:r>
              <a:rPr lang="en-GB" sz="1500" dirty="0">
                <a:latin typeface="Arial" panose="020B0604020202020204" pitchFamily="34" charset="0"/>
                <a:cs typeface="Arial" panose="020B0604020202020204" pitchFamily="34" charset="0"/>
              </a:rPr>
              <a:t>Timing of works</a:t>
            </a:r>
          </a:p>
          <a:p>
            <a:pPr>
              <a:lnSpc>
                <a:spcPct val="100000"/>
              </a:lnSpc>
            </a:pPr>
            <a:r>
              <a:rPr lang="en-GB" sz="1500" dirty="0">
                <a:latin typeface="Arial" panose="020B0604020202020204" pitchFamily="34" charset="0"/>
                <a:cs typeface="Arial" panose="020B0604020202020204" pitchFamily="34" charset="0"/>
              </a:rPr>
              <a:t>Time Constraints for the works</a:t>
            </a:r>
          </a:p>
          <a:p>
            <a:pPr>
              <a:lnSpc>
                <a:spcPct val="100000"/>
              </a:lnSpc>
            </a:pPr>
            <a:r>
              <a:rPr lang="en-GB" sz="1500" dirty="0">
                <a:latin typeface="Arial" panose="020B0604020202020204" pitchFamily="34" charset="0"/>
                <a:cs typeface="Arial" panose="020B0604020202020204" pitchFamily="34" charset="0"/>
              </a:rPr>
              <a:t>Other works in area and whether any collaboration can take place. </a:t>
            </a:r>
          </a:p>
          <a:p>
            <a:pPr>
              <a:lnSpc>
                <a:spcPct val="100000"/>
              </a:lnSpc>
            </a:pPr>
            <a:r>
              <a:rPr lang="en-GB" sz="1500" dirty="0">
                <a:latin typeface="Arial" panose="020B0604020202020204" pitchFamily="34" charset="0"/>
                <a:cs typeface="Arial" panose="020B0604020202020204" pitchFamily="34" charset="0"/>
              </a:rPr>
              <a:t>The type of work</a:t>
            </a:r>
          </a:p>
          <a:p>
            <a:pPr>
              <a:lnSpc>
                <a:spcPct val="100000"/>
              </a:lnSpc>
            </a:pPr>
            <a:r>
              <a:rPr lang="en-GB" sz="1500" dirty="0">
                <a:latin typeface="Arial" panose="020B0604020202020204" pitchFamily="34" charset="0"/>
                <a:cs typeface="Arial" panose="020B0604020202020204" pitchFamily="34" charset="0"/>
              </a:rPr>
              <a:t>Other options including laying apparatus elsewhere i.e. away from the highway, or in different roads</a:t>
            </a:r>
          </a:p>
          <a:p>
            <a:pPr>
              <a:lnSpc>
                <a:spcPct val="100000"/>
              </a:lnSpc>
            </a:pPr>
            <a:r>
              <a:rPr lang="en-GB" sz="1500" dirty="0">
                <a:latin typeface="Arial" panose="020B0604020202020204" pitchFamily="34" charset="0"/>
                <a:cs typeface="Arial" panose="020B0604020202020204" pitchFamily="34" charset="0"/>
              </a:rPr>
              <a:t>Traffic management required (this depends on many factors including speed of the road, road width and safety)</a:t>
            </a:r>
          </a:p>
          <a:p>
            <a:pPr>
              <a:lnSpc>
                <a:spcPct val="100000"/>
              </a:lnSpc>
            </a:pPr>
            <a:r>
              <a:rPr lang="en-GB" sz="1500" dirty="0">
                <a:latin typeface="Arial" panose="020B0604020202020204" pitchFamily="34" charset="0"/>
                <a:cs typeface="Arial" panose="020B0604020202020204" pitchFamily="34" charset="0"/>
              </a:rPr>
              <a:t>Comms</a:t>
            </a:r>
          </a:p>
          <a:p>
            <a:pPr lvl="4">
              <a:lnSpc>
                <a:spcPct val="100000"/>
              </a:lnSpc>
            </a:pPr>
            <a:endParaRPr lang="en-GB" sz="1500" dirty="0"/>
          </a:p>
        </p:txBody>
      </p:sp>
      <p:sp>
        <p:nvSpPr>
          <p:cNvPr id="4" name="Content Placeholder 2">
            <a:extLst>
              <a:ext uri="{FF2B5EF4-FFF2-40B4-BE49-F238E27FC236}">
                <a16:creationId xmlns:a16="http://schemas.microsoft.com/office/drawing/2014/main" id="{8F72E5AB-D74E-9CA4-B3B6-F603C66F6DF8}"/>
              </a:ext>
            </a:extLst>
          </p:cNvPr>
          <p:cNvSpPr txBox="1">
            <a:spLocks/>
          </p:cNvSpPr>
          <p:nvPr/>
        </p:nvSpPr>
        <p:spPr>
          <a:xfrm>
            <a:off x="6095999" y="1462406"/>
            <a:ext cx="5466735" cy="4206874"/>
          </a:xfrm>
          <a:prstGeom prst="rect">
            <a:avLst/>
          </a:prstGeom>
          <a:no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dirty="0">
                <a:latin typeface="Arial" panose="020B0604020202020204" pitchFamily="34" charset="0"/>
                <a:cs typeface="Arial" panose="020B0604020202020204" pitchFamily="34" charset="0"/>
              </a:rPr>
              <a:t>Impact on and mitigation for:</a:t>
            </a:r>
          </a:p>
          <a:p>
            <a:pPr lvl="1">
              <a:lnSpc>
                <a:spcPct val="120000"/>
              </a:lnSpc>
            </a:pPr>
            <a:r>
              <a:rPr lang="en-GB" sz="1600" dirty="0">
                <a:latin typeface="Arial" panose="020B0604020202020204" pitchFamily="34" charset="0"/>
                <a:cs typeface="Arial" panose="020B0604020202020204" pitchFamily="34" charset="0"/>
              </a:rPr>
              <a:t>school buses, school exams, school holidays</a:t>
            </a:r>
          </a:p>
          <a:p>
            <a:pPr lvl="1">
              <a:lnSpc>
                <a:spcPct val="120000"/>
              </a:lnSpc>
            </a:pPr>
            <a:r>
              <a:rPr lang="en-GB" sz="1600" dirty="0">
                <a:latin typeface="Arial" panose="020B0604020202020204" pitchFamily="34" charset="0"/>
                <a:cs typeface="Arial" panose="020B0604020202020204" pitchFamily="34" charset="0"/>
              </a:rPr>
              <a:t>businesses</a:t>
            </a:r>
          </a:p>
          <a:p>
            <a:pPr lvl="1">
              <a:lnSpc>
                <a:spcPct val="120000"/>
              </a:lnSpc>
            </a:pPr>
            <a:r>
              <a:rPr lang="en-GB" sz="1600" dirty="0">
                <a:latin typeface="Arial" panose="020B0604020202020204" pitchFamily="34" charset="0"/>
                <a:cs typeface="Arial" panose="020B0604020202020204" pitchFamily="34" charset="0"/>
              </a:rPr>
              <a:t>travelling public</a:t>
            </a:r>
          </a:p>
          <a:p>
            <a:pPr lvl="1">
              <a:lnSpc>
                <a:spcPct val="120000"/>
              </a:lnSpc>
            </a:pPr>
            <a:r>
              <a:rPr lang="en-GB" sz="1600" dirty="0">
                <a:latin typeface="Arial" panose="020B0604020202020204" pitchFamily="34" charset="0"/>
                <a:cs typeface="Arial" panose="020B0604020202020204" pitchFamily="34" charset="0"/>
              </a:rPr>
              <a:t>public transport </a:t>
            </a:r>
          </a:p>
          <a:p>
            <a:pPr lvl="1">
              <a:lnSpc>
                <a:spcPct val="120000"/>
              </a:lnSpc>
            </a:pPr>
            <a:r>
              <a:rPr lang="en-GB" sz="1600" dirty="0">
                <a:latin typeface="Arial" panose="020B0604020202020204" pitchFamily="34" charset="0"/>
                <a:cs typeface="Arial" panose="020B0604020202020204" pitchFamily="34" charset="0"/>
              </a:rPr>
              <a:t>public bin collections</a:t>
            </a:r>
          </a:p>
          <a:p>
            <a:pPr lvl="1">
              <a:lnSpc>
                <a:spcPct val="120000"/>
              </a:lnSpc>
            </a:pPr>
            <a:r>
              <a:rPr lang="en-GB" sz="1600" dirty="0">
                <a:latin typeface="Arial" panose="020B0604020202020204" pitchFamily="34" charset="0"/>
                <a:cs typeface="Arial" panose="020B0604020202020204" pitchFamily="34" charset="0"/>
              </a:rPr>
              <a:t>events nearby</a:t>
            </a:r>
          </a:p>
          <a:p>
            <a:pPr lvl="1">
              <a:lnSpc>
                <a:spcPct val="120000"/>
              </a:lnSpc>
            </a:pPr>
            <a:r>
              <a:rPr lang="en-GB" sz="1600" dirty="0">
                <a:latin typeface="Arial" panose="020B0604020202020204" pitchFamily="34" charset="0"/>
                <a:cs typeface="Arial" panose="020B0604020202020204" pitchFamily="34" charset="0"/>
              </a:rPr>
              <a:t>haulage routes</a:t>
            </a:r>
          </a:p>
          <a:p>
            <a:pPr lvl="1">
              <a:lnSpc>
                <a:spcPct val="100000"/>
              </a:lnSpc>
            </a:pPr>
            <a:r>
              <a:rPr lang="en-GB" sz="1600" dirty="0">
                <a:latin typeface="Arial" panose="020B0604020202020204" pitchFamily="34" charset="0"/>
                <a:cs typeface="Arial" panose="020B0604020202020204" pitchFamily="34" charset="0"/>
              </a:rPr>
              <a:t>other works in area and whether any collaboration can take place. </a:t>
            </a:r>
          </a:p>
          <a:p>
            <a:pPr lvl="1">
              <a:lnSpc>
                <a:spcPct val="100000"/>
              </a:lnSpc>
            </a:pPr>
            <a:r>
              <a:rPr lang="en-GB" sz="1600" dirty="0">
                <a:latin typeface="Arial" panose="020B0604020202020204" pitchFamily="34" charset="0"/>
                <a:cs typeface="Arial" panose="020B0604020202020204" pitchFamily="34" charset="0"/>
              </a:rPr>
              <a:t>Emergency health services</a:t>
            </a:r>
          </a:p>
          <a:p>
            <a:pPr lvl="1">
              <a:lnSpc>
                <a:spcPct val="100000"/>
              </a:lnSpc>
            </a:pPr>
            <a:r>
              <a:rPr lang="en-GB" sz="1600" dirty="0">
                <a:latin typeface="Arial" panose="020B0604020202020204" pitchFamily="34" charset="0"/>
                <a:cs typeface="Arial" panose="020B0604020202020204" pitchFamily="34" charset="0"/>
              </a:rPr>
              <a:t>Access to other health services</a:t>
            </a:r>
          </a:p>
          <a:p>
            <a:pPr lvl="1">
              <a:lnSpc>
                <a:spcPct val="100000"/>
              </a:lnSpc>
            </a:pPr>
            <a:r>
              <a:rPr lang="en-GB" sz="1600" dirty="0">
                <a:latin typeface="Arial" panose="020B0604020202020204" pitchFamily="34" charset="0"/>
                <a:cs typeface="Arial" panose="020B0604020202020204" pitchFamily="34" charset="0"/>
              </a:rPr>
              <a:t>Access to businesses, residential properties and schools etc.</a:t>
            </a:r>
          </a:p>
          <a:p>
            <a:pPr lvl="1">
              <a:lnSpc>
                <a:spcPct val="120000"/>
              </a:lnSpc>
            </a:pPr>
            <a:endParaRPr lang="en-GB" sz="1600" dirty="0">
              <a:latin typeface="Arial" panose="020B0604020202020204" pitchFamily="34" charset="0"/>
              <a:cs typeface="Arial" panose="020B0604020202020204" pitchFamily="34" charset="0"/>
            </a:endParaRPr>
          </a:p>
          <a:p>
            <a:pPr>
              <a:lnSpc>
                <a:spcPct val="120000"/>
              </a:lnSpc>
            </a:pPr>
            <a:endParaRPr lang="en-GB" sz="1600" dirty="0"/>
          </a:p>
        </p:txBody>
      </p:sp>
    </p:spTree>
    <p:extLst>
      <p:ext uri="{BB962C8B-B14F-4D97-AF65-F5344CB8AC3E}">
        <p14:creationId xmlns:p14="http://schemas.microsoft.com/office/powerpoint/2010/main" val="1948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25F4-F23F-353E-6B29-3948A9674779}"/>
              </a:ext>
            </a:extLst>
          </p:cNvPr>
          <p:cNvSpPr>
            <a:spLocks noGrp="1"/>
          </p:cNvSpPr>
          <p:nvPr>
            <p:ph type="title"/>
          </p:nvPr>
        </p:nvSpPr>
        <p:spPr>
          <a:xfrm>
            <a:off x="838200" y="365125"/>
            <a:ext cx="10515600" cy="549275"/>
          </a:xfrm>
        </p:spPr>
        <p:txBody>
          <a:bodyPr>
            <a:noAutofit/>
          </a:bodyPr>
          <a:lstStyle/>
          <a:p>
            <a:r>
              <a:rPr lang="en-GB" b="1" dirty="0">
                <a:solidFill>
                  <a:srgbClr val="95C11F"/>
                </a:solidFill>
              </a:rPr>
              <a:t>Diversions</a:t>
            </a:r>
          </a:p>
        </p:txBody>
      </p:sp>
      <p:sp>
        <p:nvSpPr>
          <p:cNvPr id="3" name="Content Placeholder 2">
            <a:extLst>
              <a:ext uri="{FF2B5EF4-FFF2-40B4-BE49-F238E27FC236}">
                <a16:creationId xmlns:a16="http://schemas.microsoft.com/office/drawing/2014/main" id="{69FD7997-F7BD-4E04-C35B-B2D7B769E1E2}"/>
              </a:ext>
            </a:extLst>
          </p:cNvPr>
          <p:cNvSpPr>
            <a:spLocks noGrp="1"/>
          </p:cNvSpPr>
          <p:nvPr>
            <p:ph sz="half" idx="1"/>
          </p:nvPr>
        </p:nvSpPr>
        <p:spPr>
          <a:xfrm>
            <a:off x="691896" y="914400"/>
            <a:ext cx="10582656" cy="4905947"/>
          </a:xfrm>
        </p:spPr>
        <p:txBody>
          <a:bodyPr>
            <a:noAutofit/>
          </a:bodyPr>
          <a:lstStyle/>
          <a:p>
            <a:r>
              <a:rPr lang="en-GB" sz="2000" dirty="0"/>
              <a:t>These follow like for like road</a:t>
            </a:r>
          </a:p>
          <a:p>
            <a:pPr lvl="1"/>
            <a:r>
              <a:rPr lang="en-GB" sz="2000" dirty="0"/>
              <a:t>Generally, by classification</a:t>
            </a:r>
          </a:p>
          <a:p>
            <a:pPr lvl="2"/>
            <a:r>
              <a:rPr lang="en-GB" dirty="0"/>
              <a:t>i.e. close an A-Road, the diversion should follow A-Roads</a:t>
            </a:r>
          </a:p>
          <a:p>
            <a:pPr lvl="1"/>
            <a:r>
              <a:rPr lang="en-GB" sz="2000" dirty="0"/>
              <a:t>Or in worse case by highway inspection category (only really on country lanes)</a:t>
            </a:r>
          </a:p>
          <a:p>
            <a:r>
              <a:rPr lang="en-GB" sz="2000" dirty="0"/>
              <a:t>Create one for all types of traffic</a:t>
            </a:r>
          </a:p>
          <a:p>
            <a:pPr lvl="1"/>
            <a:r>
              <a:rPr lang="en-GB" sz="2000" dirty="0"/>
              <a:t>need to avoid low structures</a:t>
            </a:r>
          </a:p>
          <a:p>
            <a:pPr lvl="1"/>
            <a:r>
              <a:rPr lang="en-GB" sz="2000" dirty="0"/>
              <a:t>Weight restricted structures</a:t>
            </a:r>
          </a:p>
          <a:p>
            <a:r>
              <a:rPr lang="en-GB" sz="2000" dirty="0"/>
              <a:t>Need cooperation from neighbouring authorities if we need access to their part of the network</a:t>
            </a:r>
          </a:p>
          <a:p>
            <a:r>
              <a:rPr lang="en-GB" sz="2000" dirty="0"/>
              <a:t>Satnav will not take you on the diversion but on the:</a:t>
            </a:r>
          </a:p>
          <a:p>
            <a:pPr lvl="1"/>
            <a:r>
              <a:rPr lang="en-GB" sz="2000" dirty="0"/>
              <a:t>Quickest</a:t>
            </a:r>
          </a:p>
          <a:p>
            <a:pPr lvl="1"/>
            <a:r>
              <a:rPr lang="en-GB" sz="2000" dirty="0"/>
              <a:t>Most fuel efficient</a:t>
            </a:r>
          </a:p>
          <a:p>
            <a:pPr lvl="1"/>
            <a:r>
              <a:rPr lang="en-GB" sz="2000" dirty="0"/>
              <a:t>Shortest route</a:t>
            </a:r>
          </a:p>
          <a:p>
            <a:pPr lvl="1"/>
            <a:r>
              <a:rPr lang="en-GB" sz="2000" dirty="0"/>
              <a:t>Irrespective of network classification</a:t>
            </a:r>
          </a:p>
          <a:p>
            <a:pPr lvl="1"/>
            <a:r>
              <a:rPr lang="en-GB" sz="2000" dirty="0"/>
              <a:t>Some can be set to keep you on A and B Roads</a:t>
            </a:r>
          </a:p>
          <a:p>
            <a:r>
              <a:rPr lang="en-GB" sz="2000" dirty="0"/>
              <a:t>What may appear to save you 10 mins soon becomes 30mins slower as everyone starts going the same way</a:t>
            </a:r>
          </a:p>
        </p:txBody>
      </p:sp>
    </p:spTree>
    <p:extLst>
      <p:ext uri="{BB962C8B-B14F-4D97-AF65-F5344CB8AC3E}">
        <p14:creationId xmlns:p14="http://schemas.microsoft.com/office/powerpoint/2010/main" val="21086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1C33-FB16-9408-704F-5177AF43AC00}"/>
              </a:ext>
            </a:extLst>
          </p:cNvPr>
          <p:cNvSpPr>
            <a:spLocks noGrp="1"/>
          </p:cNvSpPr>
          <p:nvPr>
            <p:ph type="title"/>
          </p:nvPr>
        </p:nvSpPr>
        <p:spPr/>
        <p:txBody>
          <a:bodyPr/>
          <a:lstStyle/>
          <a:p>
            <a:r>
              <a:rPr lang="en-GB" b="1" dirty="0">
                <a:solidFill>
                  <a:srgbClr val="95C11F"/>
                </a:solidFill>
                <a:cs typeface="Arial" panose="020B0604020202020204" pitchFamily="34" charset="0"/>
              </a:rPr>
              <a:t>Permit conditions for Road Space</a:t>
            </a:r>
          </a:p>
        </p:txBody>
      </p:sp>
      <p:sp>
        <p:nvSpPr>
          <p:cNvPr id="3" name="Content Placeholder 2">
            <a:extLst>
              <a:ext uri="{FF2B5EF4-FFF2-40B4-BE49-F238E27FC236}">
                <a16:creationId xmlns:a16="http://schemas.microsoft.com/office/drawing/2014/main" id="{9D6E5DA1-22DA-F285-CD27-867049401C39}"/>
              </a:ext>
            </a:extLst>
          </p:cNvPr>
          <p:cNvSpPr>
            <a:spLocks noGrp="1"/>
          </p:cNvSpPr>
          <p:nvPr>
            <p:ph sz="half" idx="1"/>
          </p:nvPr>
        </p:nvSpPr>
        <p:spPr/>
        <p:txBody>
          <a:bodyPr>
            <a:normAutofit fontScale="92500" lnSpcReduction="10000"/>
          </a:bodyPr>
          <a:lstStyle/>
          <a:p>
            <a:r>
              <a:rPr lang="en-GB" sz="1700" dirty="0">
                <a:latin typeface="Arial" panose="020B0604020202020204" pitchFamily="34" charset="0"/>
                <a:cs typeface="Arial" panose="020B0604020202020204" pitchFamily="34" charset="0"/>
              </a:rPr>
              <a:t>1a &amp; 1b: Duration.</a:t>
            </a:r>
          </a:p>
          <a:p>
            <a:r>
              <a:rPr lang="en-GB" sz="1700" dirty="0">
                <a:latin typeface="Arial" panose="020B0604020202020204" pitchFamily="34" charset="0"/>
                <a:cs typeface="Arial" panose="020B0604020202020204" pitchFamily="34" charset="0"/>
              </a:rPr>
              <a:t>2a: Limit the days and times of day.</a:t>
            </a:r>
          </a:p>
          <a:p>
            <a:r>
              <a:rPr lang="en-GB" sz="1700" dirty="0">
                <a:latin typeface="Arial" panose="020B0604020202020204" pitchFamily="34" charset="0"/>
                <a:cs typeface="Arial" panose="020B0604020202020204" pitchFamily="34" charset="0"/>
              </a:rPr>
              <a:t>2b: Working hours.</a:t>
            </a:r>
          </a:p>
          <a:p>
            <a:r>
              <a:rPr lang="en-GB" sz="1700" dirty="0">
                <a:latin typeface="Arial" panose="020B0604020202020204" pitchFamily="34" charset="0"/>
                <a:cs typeface="Arial" panose="020B0604020202020204" pitchFamily="34" charset="0"/>
              </a:rPr>
              <a:t>3: Activities ancillary to those permitted - supplementary information.</a:t>
            </a:r>
          </a:p>
          <a:p>
            <a:r>
              <a:rPr lang="en-GB" sz="1700" dirty="0">
                <a:latin typeface="Arial" panose="020B0604020202020204" pitchFamily="34" charset="0"/>
                <a:cs typeface="Arial" panose="020B0604020202020204" pitchFamily="34" charset="0"/>
              </a:rPr>
              <a:t>4a: Removal of surplus material/plant.</a:t>
            </a:r>
          </a:p>
          <a:p>
            <a:r>
              <a:rPr lang="en-GB" sz="1700" dirty="0">
                <a:latin typeface="Arial" panose="020B0604020202020204" pitchFamily="34" charset="0"/>
                <a:cs typeface="Arial" panose="020B0604020202020204" pitchFamily="34" charset="0"/>
              </a:rPr>
              <a:t>4b: Storage of surplus materials/plant.</a:t>
            </a:r>
          </a:p>
          <a:p>
            <a:r>
              <a:rPr lang="en-GB" sz="1700" dirty="0">
                <a:latin typeface="Arial" panose="020B0604020202020204" pitchFamily="34" charset="0"/>
                <a:cs typeface="Arial" panose="020B0604020202020204" pitchFamily="34" charset="0"/>
              </a:rPr>
              <a:t>5a: Width and/or length of road space that can be occupied.</a:t>
            </a:r>
          </a:p>
          <a:p>
            <a:r>
              <a:rPr lang="en-GB" sz="1700" dirty="0">
                <a:latin typeface="Arial" panose="020B0604020202020204" pitchFamily="34" charset="0"/>
                <a:cs typeface="Arial" panose="020B0604020202020204" pitchFamily="34" charset="0"/>
              </a:rPr>
              <a:t>6a: Road space to be available to traffic/pedestrians at certain times of day.</a:t>
            </a:r>
          </a:p>
          <a:p>
            <a:r>
              <a:rPr lang="en-GB" sz="1700" dirty="0">
                <a:latin typeface="Arial" panose="020B0604020202020204" pitchFamily="34" charset="0"/>
                <a:cs typeface="Arial" panose="020B0604020202020204" pitchFamily="34" charset="0"/>
              </a:rPr>
              <a:t>7a: Road closed to traffic.</a:t>
            </a:r>
          </a:p>
          <a:p>
            <a:r>
              <a:rPr lang="en-GB" sz="1700" dirty="0">
                <a:latin typeface="Arial" panose="020B0604020202020204" pitchFamily="34" charset="0"/>
                <a:cs typeface="Arial" panose="020B0604020202020204" pitchFamily="34" charset="0"/>
              </a:rPr>
              <a:t>8a: Traffic management request.</a:t>
            </a:r>
          </a:p>
          <a:p>
            <a:r>
              <a:rPr lang="en-GB" sz="1700" dirty="0">
                <a:latin typeface="Arial" panose="020B0604020202020204" pitchFamily="34" charset="0"/>
                <a:cs typeface="Arial" panose="020B0604020202020204" pitchFamily="34" charset="0"/>
              </a:rPr>
              <a:t>8b: Manual control of traffic management.</a:t>
            </a:r>
          </a:p>
          <a:p>
            <a:endParaRPr lang="en-GB" dirty="0"/>
          </a:p>
        </p:txBody>
      </p:sp>
      <p:sp>
        <p:nvSpPr>
          <p:cNvPr id="4" name="Content Placeholder 3">
            <a:extLst>
              <a:ext uri="{FF2B5EF4-FFF2-40B4-BE49-F238E27FC236}">
                <a16:creationId xmlns:a16="http://schemas.microsoft.com/office/drawing/2014/main" id="{98C3E401-3281-ED2B-1582-DB702BD44A66}"/>
              </a:ext>
            </a:extLst>
          </p:cNvPr>
          <p:cNvSpPr>
            <a:spLocks noGrp="1"/>
          </p:cNvSpPr>
          <p:nvPr>
            <p:ph sz="half" idx="2"/>
          </p:nvPr>
        </p:nvSpPr>
        <p:spPr/>
        <p:txBody>
          <a:bodyPr>
            <a:noAutofit/>
          </a:bodyPr>
          <a:lstStyle/>
          <a:p>
            <a:r>
              <a:rPr lang="en-GB" sz="1600" dirty="0">
                <a:latin typeface="Arial" panose="020B0604020202020204" pitchFamily="34" charset="0"/>
                <a:cs typeface="Arial" panose="020B0604020202020204" pitchFamily="34" charset="0"/>
              </a:rPr>
              <a:t>9a: Changes to traffic management arrangements.</a:t>
            </a:r>
          </a:p>
          <a:p>
            <a:r>
              <a:rPr lang="en-GB" sz="1600" dirty="0">
                <a:latin typeface="Arial" panose="020B0604020202020204" pitchFamily="34" charset="0"/>
                <a:cs typeface="Arial" panose="020B0604020202020204" pitchFamily="34" charset="0"/>
              </a:rPr>
              <a:t>9b: Traffic management arrangements to be in place.</a:t>
            </a:r>
          </a:p>
          <a:p>
            <a:r>
              <a:rPr lang="en-GB" sz="1600" dirty="0">
                <a:latin typeface="Arial" panose="020B0604020202020204" pitchFamily="34" charset="0"/>
                <a:cs typeface="Arial" panose="020B0604020202020204" pitchFamily="34" charset="0"/>
              </a:rPr>
              <a:t>9c: Signal removal from operation when no longer required.</a:t>
            </a:r>
          </a:p>
          <a:p>
            <a:r>
              <a:rPr lang="en-GB" sz="1600" dirty="0">
                <a:latin typeface="Arial" panose="020B0604020202020204" pitchFamily="34" charset="0"/>
                <a:cs typeface="Arial" panose="020B0604020202020204" pitchFamily="34" charset="0"/>
              </a:rPr>
              <a:t>9d: Changes to traffic management arrangements.</a:t>
            </a:r>
          </a:p>
          <a:p>
            <a:r>
              <a:rPr lang="en-GB" sz="1600" dirty="0">
                <a:latin typeface="Arial" panose="020B0604020202020204" pitchFamily="34" charset="0"/>
                <a:cs typeface="Arial" panose="020B0604020202020204" pitchFamily="34" charset="0"/>
              </a:rPr>
              <a:t>10a: Employment of appropriate methodology.</a:t>
            </a:r>
          </a:p>
          <a:p>
            <a:r>
              <a:rPr lang="en-GB" sz="1600" dirty="0">
                <a:latin typeface="Arial" panose="020B0604020202020204" pitchFamily="34" charset="0"/>
                <a:cs typeface="Arial" panose="020B0604020202020204" pitchFamily="34" charset="0"/>
              </a:rPr>
              <a:t>11a: Display of permit number.</a:t>
            </a:r>
          </a:p>
          <a:p>
            <a:r>
              <a:rPr lang="en-GB" sz="1600" dirty="0">
                <a:latin typeface="Arial" panose="020B0604020202020204" pitchFamily="34" charset="0"/>
                <a:cs typeface="Arial" panose="020B0604020202020204" pitchFamily="34" charset="0"/>
              </a:rPr>
              <a:t>11b: Publicity for proposed works.</a:t>
            </a:r>
          </a:p>
          <a:p>
            <a:r>
              <a:rPr lang="en-GB" sz="1600" dirty="0">
                <a:latin typeface="Arial" panose="020B0604020202020204" pitchFamily="34" charset="0"/>
                <a:cs typeface="Arial" panose="020B0604020202020204" pitchFamily="34" charset="0"/>
              </a:rPr>
              <a:t>12a: Limit timing of certain events.</a:t>
            </a:r>
          </a:p>
          <a:p>
            <a:r>
              <a:rPr lang="en-GB" sz="1600" dirty="0">
                <a:latin typeface="Arial" panose="020B0604020202020204" pitchFamily="34" charset="0"/>
                <a:cs typeface="Arial" panose="020B0604020202020204" pitchFamily="34" charset="0"/>
              </a:rPr>
              <a:t>13: Exceptional circumstance.</a:t>
            </a:r>
          </a:p>
          <a:p>
            <a:endParaRPr lang="en-GB" sz="1600" dirty="0"/>
          </a:p>
        </p:txBody>
      </p:sp>
    </p:spTree>
    <p:extLst>
      <p:ext uri="{BB962C8B-B14F-4D97-AF65-F5344CB8AC3E}">
        <p14:creationId xmlns:p14="http://schemas.microsoft.com/office/powerpoint/2010/main" val="153222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1151-72CF-4E9E-B75F-04330DFAD18A}"/>
              </a:ext>
            </a:extLst>
          </p:cNvPr>
          <p:cNvSpPr>
            <a:spLocks noGrp="1"/>
          </p:cNvSpPr>
          <p:nvPr>
            <p:ph type="title"/>
          </p:nvPr>
        </p:nvSpPr>
        <p:spPr/>
        <p:txBody>
          <a:bodyPr/>
          <a:lstStyle/>
          <a:p>
            <a:r>
              <a:rPr lang="en-GB" b="1" dirty="0">
                <a:solidFill>
                  <a:srgbClr val="95C11F"/>
                </a:solidFill>
                <a:cs typeface="Arial" panose="020B0604020202020204" pitchFamily="34" charset="0"/>
              </a:rPr>
              <a:t>Fines and penalties</a:t>
            </a:r>
          </a:p>
        </p:txBody>
      </p:sp>
      <p:sp>
        <p:nvSpPr>
          <p:cNvPr id="3" name="Content Placeholder 2">
            <a:extLst>
              <a:ext uri="{FF2B5EF4-FFF2-40B4-BE49-F238E27FC236}">
                <a16:creationId xmlns:a16="http://schemas.microsoft.com/office/drawing/2014/main" id="{9CDF2A3C-1211-4753-8156-B520EA9C130B}"/>
              </a:ext>
            </a:extLst>
          </p:cNvPr>
          <p:cNvSpPr>
            <a:spLocks noGrp="1"/>
          </p:cNvSpPr>
          <p:nvPr>
            <p:ph idx="1"/>
          </p:nvPr>
        </p:nvSpPr>
        <p:spPr>
          <a:xfrm>
            <a:off x="838200" y="1587881"/>
            <a:ext cx="10515600" cy="4351338"/>
          </a:xfrm>
        </p:spPr>
        <p:txBody>
          <a:bodyPr>
            <a:normAutofit fontScale="92500" lnSpcReduction="10000"/>
          </a:bodyPr>
          <a:lstStyle/>
          <a:p>
            <a:pPr>
              <a:lnSpc>
                <a:spcPct val="110000"/>
              </a:lnSpc>
            </a:pPr>
            <a:r>
              <a:rPr lang="en-GB" dirty="0">
                <a:latin typeface="Arial" panose="020B0604020202020204" pitchFamily="34" charset="0"/>
                <a:cs typeface="Arial" panose="020B0604020202020204" pitchFamily="34" charset="0"/>
              </a:rPr>
              <a:t>Working without a permit - £1000 (£600 for early payment).</a:t>
            </a:r>
          </a:p>
          <a:p>
            <a:pPr>
              <a:lnSpc>
                <a:spcPct val="110000"/>
              </a:lnSpc>
            </a:pPr>
            <a:r>
              <a:rPr lang="en-GB" dirty="0">
                <a:latin typeface="Arial" panose="020B0604020202020204" pitchFamily="34" charset="0"/>
                <a:cs typeface="Arial" panose="020B0604020202020204" pitchFamily="34" charset="0"/>
              </a:rPr>
              <a:t>Not complying with Conditions of Permit - £240 (£160 for early payment).</a:t>
            </a:r>
          </a:p>
          <a:p>
            <a:pPr>
              <a:lnSpc>
                <a:spcPct val="110000"/>
              </a:lnSpc>
            </a:pPr>
            <a:r>
              <a:rPr lang="en-GB" dirty="0">
                <a:latin typeface="Arial" panose="020B0604020202020204" pitchFamily="34" charset="0"/>
                <a:cs typeface="Arial" panose="020B0604020202020204" pitchFamily="34" charset="0"/>
              </a:rPr>
              <a:t>Overrunning allocated permit time – up to £5000 per day depending on type of road.</a:t>
            </a:r>
          </a:p>
          <a:p>
            <a:pPr>
              <a:lnSpc>
                <a:spcPct val="110000"/>
              </a:lnSpc>
            </a:pPr>
            <a:r>
              <a:rPr lang="en-GB" dirty="0">
                <a:latin typeface="Arial" panose="020B0604020202020204" pitchFamily="34" charset="0"/>
                <a:cs typeface="Arial" panose="020B0604020202020204" pitchFamily="34" charset="0"/>
              </a:rPr>
              <a:t>Leaving up to 5 items of apparatus on street after works £100 first day, and then Up to £5000 per day depending on type of road.</a:t>
            </a:r>
          </a:p>
          <a:p>
            <a:pPr>
              <a:lnSpc>
                <a:spcPct val="110000"/>
              </a:lnSpc>
            </a:pPr>
            <a:r>
              <a:rPr lang="en-GB" dirty="0">
                <a:latin typeface="Arial" panose="020B0604020202020204" pitchFamily="34" charset="0"/>
                <a:cs typeface="Arial" panose="020B0604020202020204" pitchFamily="34" charset="0"/>
              </a:rPr>
              <a:t>Leaving more than 5 items - Up to £5000 per day depending on type of road.</a:t>
            </a:r>
          </a:p>
        </p:txBody>
      </p:sp>
    </p:spTree>
    <p:extLst>
      <p:ext uri="{BB962C8B-B14F-4D97-AF65-F5344CB8AC3E}">
        <p14:creationId xmlns:p14="http://schemas.microsoft.com/office/powerpoint/2010/main" val="184148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1151-72CF-4E9E-B75F-04330DFAD18A}"/>
              </a:ext>
            </a:extLst>
          </p:cNvPr>
          <p:cNvSpPr>
            <a:spLocks noGrp="1"/>
          </p:cNvSpPr>
          <p:nvPr>
            <p:ph type="title"/>
          </p:nvPr>
        </p:nvSpPr>
        <p:spPr>
          <a:xfrm>
            <a:off x="366252" y="0"/>
            <a:ext cx="10515600" cy="1325563"/>
          </a:xfrm>
        </p:spPr>
        <p:txBody>
          <a:bodyPr/>
          <a:lstStyle/>
          <a:p>
            <a:r>
              <a:rPr lang="en-GB" b="1" dirty="0">
                <a:solidFill>
                  <a:srgbClr val="95C11F"/>
                </a:solidFill>
                <a:cs typeface="Arial" panose="020B0604020202020204" pitchFamily="34" charset="0"/>
              </a:rPr>
              <a:t>What are we trying to achieve </a:t>
            </a:r>
            <a:br>
              <a:rPr lang="en-GB" b="1" dirty="0">
                <a:solidFill>
                  <a:srgbClr val="95C11F"/>
                </a:solidFill>
                <a:cs typeface="Arial" panose="020B0604020202020204" pitchFamily="34" charset="0"/>
              </a:rPr>
            </a:br>
            <a:r>
              <a:rPr lang="en-GB" b="1" dirty="0">
                <a:solidFill>
                  <a:srgbClr val="95C11F"/>
                </a:solidFill>
                <a:cs typeface="Arial" panose="020B0604020202020204" pitchFamily="34" charset="0"/>
              </a:rPr>
              <a:t>with Streetworks undertakers?</a:t>
            </a:r>
          </a:p>
        </p:txBody>
      </p:sp>
      <p:sp>
        <p:nvSpPr>
          <p:cNvPr id="3" name="Content Placeholder 2">
            <a:extLst>
              <a:ext uri="{FF2B5EF4-FFF2-40B4-BE49-F238E27FC236}">
                <a16:creationId xmlns:a16="http://schemas.microsoft.com/office/drawing/2014/main" id="{9CDF2A3C-1211-4753-8156-B520EA9C130B}"/>
              </a:ext>
            </a:extLst>
          </p:cNvPr>
          <p:cNvSpPr>
            <a:spLocks noGrp="1"/>
          </p:cNvSpPr>
          <p:nvPr>
            <p:ph idx="1"/>
          </p:nvPr>
        </p:nvSpPr>
        <p:spPr>
          <a:xfrm>
            <a:off x="471260" y="1325563"/>
            <a:ext cx="10891684" cy="5273675"/>
          </a:xfrm>
        </p:spPr>
        <p:txBody>
          <a:bodyPr>
            <a:noAutofit/>
          </a:bodyPr>
          <a:lstStyle/>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Better </a:t>
            </a:r>
            <a:r>
              <a:rPr lang="en-GB" sz="2000" b="1" dirty="0">
                <a:latin typeface="Arial" panose="020B0604020202020204" pitchFamily="34" charset="0"/>
                <a:cs typeface="Arial" panose="020B0604020202020204" pitchFamily="34" charset="0"/>
              </a:rPr>
              <a:t>long term coordination </a:t>
            </a:r>
            <a:r>
              <a:rPr lang="en-GB" sz="2000" dirty="0">
                <a:latin typeface="Arial" panose="020B0604020202020204" pitchFamily="34" charset="0"/>
                <a:cs typeface="Arial" panose="020B0604020202020204" pitchFamily="34" charset="0"/>
              </a:rPr>
              <a:t>with all utilities.</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Seeking </a:t>
            </a:r>
            <a:r>
              <a:rPr lang="en-GB" sz="2000" b="1" dirty="0">
                <a:latin typeface="Arial" panose="020B0604020202020204" pitchFamily="34" charset="0"/>
                <a:cs typeface="Arial" panose="020B0604020202020204" pitchFamily="34" charset="0"/>
              </a:rPr>
              <a:t>best practice </a:t>
            </a:r>
            <a:r>
              <a:rPr lang="en-GB" sz="2000" dirty="0">
                <a:latin typeface="Arial" panose="020B0604020202020204" pitchFamily="34" charset="0"/>
                <a:cs typeface="Arial" panose="020B0604020202020204" pitchFamily="34" charset="0"/>
              </a:rPr>
              <a:t>for short term road closures.</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Asking DfT and regulators to consider </a:t>
            </a:r>
            <a:r>
              <a:rPr lang="en-GB" sz="2000" b="1" dirty="0">
                <a:latin typeface="Arial" panose="020B0604020202020204" pitchFamily="34" charset="0"/>
                <a:cs typeface="Arial" panose="020B0604020202020204" pitchFamily="34" charset="0"/>
              </a:rPr>
              <a:t>impact of streetworks on traffic</a:t>
            </a:r>
            <a:r>
              <a:rPr lang="en-GB" sz="2000" dirty="0">
                <a:latin typeface="Arial" panose="020B0604020202020204" pitchFamily="34" charset="0"/>
                <a:cs typeface="Arial" panose="020B0604020202020204" pitchFamily="34" charset="0"/>
              </a:rPr>
              <a:t>.</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Get DfT (or Central Government) to legislate that Developments </a:t>
            </a:r>
            <a:r>
              <a:rPr lang="en-GB" sz="2000" b="1" dirty="0">
                <a:latin typeface="Arial" panose="020B0604020202020204" pitchFamily="34" charset="0"/>
                <a:cs typeface="Arial" panose="020B0604020202020204" pitchFamily="34" charset="0"/>
              </a:rPr>
              <a:t>get one go </a:t>
            </a:r>
            <a:r>
              <a:rPr lang="en-GB" sz="2000" dirty="0">
                <a:latin typeface="Arial" panose="020B0604020202020204" pitchFamily="34" charset="0"/>
                <a:cs typeface="Arial" panose="020B0604020202020204" pitchFamily="34" charset="0"/>
              </a:rPr>
              <a:t>at the Highway for all their infrastructure connections.</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Review Immediate notifications: Not everything is an emergency.</a:t>
            </a:r>
          </a:p>
          <a:p>
            <a:pPr lvl="1">
              <a:lnSpc>
                <a:spcPct val="100000"/>
              </a:lnSpc>
              <a:spcBef>
                <a:spcPts val="300"/>
              </a:spcBef>
              <a:spcAft>
                <a:spcPts val="300"/>
              </a:spcAft>
            </a:pPr>
            <a:r>
              <a:rPr lang="en-GB" sz="1600" dirty="0">
                <a:latin typeface="Arial" panose="020B0604020202020204" pitchFamily="34" charset="0"/>
                <a:cs typeface="Arial" panose="020B0604020202020204" pitchFamily="34" charset="0"/>
              </a:rPr>
              <a:t>Early notification of the above (they do have to plan their responses so can tell us earlier)</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Correct traffic management for each site, and </a:t>
            </a:r>
            <a:r>
              <a:rPr lang="en-GB" sz="2000" b="1" dirty="0">
                <a:latin typeface="Arial" panose="020B0604020202020204" pitchFamily="34" charset="0"/>
                <a:cs typeface="Arial" panose="020B0604020202020204" pitchFamily="34" charset="0"/>
              </a:rPr>
              <a:t>better use of manual control or intelligent lights</a:t>
            </a:r>
            <a:r>
              <a:rPr lang="en-GB" sz="2000" dirty="0">
                <a:latin typeface="Arial" panose="020B0604020202020204" pitchFamily="34" charset="0"/>
                <a:cs typeface="Arial" panose="020B0604020202020204" pitchFamily="34" charset="0"/>
              </a:rPr>
              <a:t>.</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Better </a:t>
            </a:r>
            <a:r>
              <a:rPr lang="en-GB" sz="2000" b="1" dirty="0">
                <a:latin typeface="Arial" panose="020B0604020202020204" pitchFamily="34" charset="0"/>
                <a:cs typeface="Arial" panose="020B0604020202020204" pitchFamily="34" charset="0"/>
              </a:rPr>
              <a:t>accuracy</a:t>
            </a:r>
            <a:r>
              <a:rPr lang="en-GB" sz="2000" dirty="0">
                <a:latin typeface="Arial" panose="020B0604020202020204" pitchFamily="34" charset="0"/>
                <a:cs typeface="Arial" panose="020B0604020202020204" pitchFamily="34" charset="0"/>
              </a:rPr>
              <a:t> in timescales; off as soon as possible.</a:t>
            </a:r>
          </a:p>
          <a:p>
            <a:pPr>
              <a:lnSpc>
                <a:spcPct val="100000"/>
              </a:lnSpc>
              <a:spcBef>
                <a:spcPts val="300"/>
              </a:spcBef>
              <a:spcAft>
                <a:spcPts val="300"/>
              </a:spcAft>
            </a:pPr>
            <a:r>
              <a:rPr lang="en-GB" sz="2000" dirty="0">
                <a:latin typeface="Arial" panose="020B0604020202020204" pitchFamily="34" charset="0"/>
                <a:cs typeface="Arial" panose="020B0604020202020204" pitchFamily="34" charset="0"/>
              </a:rPr>
              <a:t>Continuing to identify times/days/months </a:t>
            </a:r>
            <a:r>
              <a:rPr lang="en-GB" sz="2000" b="1" dirty="0">
                <a:latin typeface="Arial" panose="020B0604020202020204" pitchFamily="34" charset="0"/>
                <a:cs typeface="Arial" panose="020B0604020202020204" pitchFamily="34" charset="0"/>
              </a:rPr>
              <a:t>where roadworks could/should be avoided</a:t>
            </a:r>
            <a:r>
              <a:rPr lang="en-GB" sz="2000" dirty="0">
                <a:latin typeface="Arial" panose="020B0604020202020204" pitchFamily="34" charset="0"/>
                <a:cs typeface="Arial" panose="020B0604020202020204" pitchFamily="34" charset="0"/>
              </a:rPr>
              <a:t>.</a:t>
            </a:r>
          </a:p>
          <a:p>
            <a:pPr>
              <a:lnSpc>
                <a:spcPct val="100000"/>
              </a:lnSpc>
              <a:spcBef>
                <a:spcPts val="300"/>
              </a:spcBef>
              <a:spcAft>
                <a:spcPts val="300"/>
              </a:spcAft>
            </a:pPr>
            <a:r>
              <a:rPr lang="en-GB" sz="2000" b="1" dirty="0">
                <a:latin typeface="Arial" panose="020B0604020202020204" pitchFamily="34" charset="0"/>
                <a:cs typeface="Arial" panose="020B0604020202020204" pitchFamily="34" charset="0"/>
              </a:rPr>
              <a:t>Understanding utility processes so we can improve their understanding of the impact of their works on traffic</a:t>
            </a:r>
          </a:p>
        </p:txBody>
      </p:sp>
    </p:spTree>
    <p:extLst>
      <p:ext uri="{BB962C8B-B14F-4D97-AF65-F5344CB8AC3E}">
        <p14:creationId xmlns:p14="http://schemas.microsoft.com/office/powerpoint/2010/main" val="169012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FD2-9327-4957-8E5B-EBCBD9C9D704}"/>
              </a:ext>
            </a:extLst>
          </p:cNvPr>
          <p:cNvSpPr>
            <a:spLocks noGrp="1"/>
          </p:cNvSpPr>
          <p:nvPr>
            <p:ph type="title"/>
          </p:nvPr>
        </p:nvSpPr>
        <p:spPr>
          <a:xfrm>
            <a:off x="206829" y="51824"/>
            <a:ext cx="10515600" cy="1325563"/>
          </a:xfrm>
        </p:spPr>
        <p:txBody>
          <a:bodyPr/>
          <a:lstStyle/>
          <a:p>
            <a:r>
              <a:rPr lang="en-GB" b="1" dirty="0">
                <a:solidFill>
                  <a:srgbClr val="95C11F"/>
                </a:solidFill>
                <a:ea typeface="Calibri" panose="020F0502020204030204" pitchFamily="34" charset="0"/>
                <a:cs typeface="Calibri" panose="020F0502020204030204" pitchFamily="34" charset="0"/>
              </a:rPr>
              <a:t>Setting the scene</a:t>
            </a:r>
          </a:p>
        </p:txBody>
      </p:sp>
      <p:sp>
        <p:nvSpPr>
          <p:cNvPr id="3" name="Content Placeholder 2">
            <a:extLst>
              <a:ext uri="{FF2B5EF4-FFF2-40B4-BE49-F238E27FC236}">
                <a16:creationId xmlns:a16="http://schemas.microsoft.com/office/drawing/2014/main" id="{1F2BDD32-A2A2-47F3-BA55-42F824C9763F}"/>
              </a:ext>
            </a:extLst>
          </p:cNvPr>
          <p:cNvSpPr>
            <a:spLocks noGrp="1"/>
          </p:cNvSpPr>
          <p:nvPr>
            <p:ph idx="1"/>
          </p:nvPr>
        </p:nvSpPr>
        <p:spPr>
          <a:xfrm>
            <a:off x="838200" y="1060705"/>
            <a:ext cx="10948416" cy="5340095"/>
          </a:xfrm>
        </p:spPr>
        <p:txBody>
          <a:bodyPr vert="horz" lIns="91440" tIns="45720" rIns="91440" bIns="45720" rtlCol="0" anchor="t">
            <a:noAutofit/>
          </a:bodyPr>
          <a:lstStyle/>
          <a:p>
            <a:pPr>
              <a:lnSpc>
                <a:spcPct val="100000"/>
              </a:lnSpc>
              <a:spcBef>
                <a:spcPts val="0"/>
              </a:spcBef>
              <a:spcAft>
                <a:spcPts val="600"/>
              </a:spcAft>
            </a:pPr>
            <a:r>
              <a:rPr lang="en-GB" sz="2000" dirty="0">
                <a:latin typeface="Arial"/>
                <a:cs typeface="Arial"/>
              </a:rPr>
              <a:t>DCC has an obligation to fulfil its Network Management Duty (NMD) to do all that is reasonably practicable to manage its road network effectively with a view to keeping traffic moving</a:t>
            </a:r>
          </a:p>
          <a:p>
            <a:pPr>
              <a:lnSpc>
                <a:spcPct val="100000"/>
              </a:lnSpc>
              <a:spcBef>
                <a:spcPts val="0"/>
              </a:spcBef>
              <a:spcAft>
                <a:spcPts val="600"/>
              </a:spcAft>
            </a:pPr>
            <a:r>
              <a:rPr lang="en-GB" sz="2000" dirty="0">
                <a:latin typeface="Arial"/>
                <a:cs typeface="Arial"/>
              </a:rPr>
              <a:t>Pretty much everything </a:t>
            </a:r>
            <a:r>
              <a:rPr lang="en-GB" sz="2000" b="1" u="sng" dirty="0">
                <a:latin typeface="Arial"/>
                <a:cs typeface="Arial"/>
              </a:rPr>
              <a:t>you</a:t>
            </a:r>
            <a:r>
              <a:rPr lang="en-GB" sz="2000" dirty="0">
                <a:latin typeface="Arial"/>
                <a:cs typeface="Arial"/>
              </a:rPr>
              <a:t> need for the 21st Century is in the Highway:</a:t>
            </a:r>
            <a:endParaRPr lang="en-US" sz="2000" dirty="0">
              <a:latin typeface="Arial"/>
              <a:cs typeface="Arial"/>
            </a:endParaRPr>
          </a:p>
          <a:p>
            <a:pPr lvl="1">
              <a:lnSpc>
                <a:spcPct val="100000"/>
              </a:lnSpc>
              <a:spcBef>
                <a:spcPts val="0"/>
              </a:spcBef>
              <a:spcAft>
                <a:spcPts val="600"/>
              </a:spcAft>
            </a:pPr>
            <a:r>
              <a:rPr lang="en-GB" sz="2000" dirty="0">
                <a:latin typeface="Arial"/>
                <a:cs typeface="Arial"/>
              </a:rPr>
              <a:t>Gas.</a:t>
            </a:r>
          </a:p>
          <a:p>
            <a:pPr lvl="1">
              <a:lnSpc>
                <a:spcPct val="100000"/>
              </a:lnSpc>
              <a:spcBef>
                <a:spcPts val="0"/>
              </a:spcBef>
              <a:spcAft>
                <a:spcPts val="600"/>
              </a:spcAft>
            </a:pPr>
            <a:r>
              <a:rPr lang="en-GB" sz="2000" dirty="0">
                <a:latin typeface="Arial"/>
                <a:cs typeface="Arial"/>
              </a:rPr>
              <a:t>Water (Clean and foul).</a:t>
            </a:r>
          </a:p>
          <a:p>
            <a:pPr lvl="1">
              <a:lnSpc>
                <a:spcPct val="100000"/>
              </a:lnSpc>
              <a:spcBef>
                <a:spcPts val="0"/>
              </a:spcBef>
              <a:spcAft>
                <a:spcPts val="600"/>
              </a:spcAft>
            </a:pPr>
            <a:r>
              <a:rPr lang="en-GB" sz="2000" dirty="0">
                <a:latin typeface="Arial"/>
                <a:cs typeface="Arial"/>
              </a:rPr>
              <a:t>Electricity.</a:t>
            </a:r>
          </a:p>
          <a:p>
            <a:pPr lvl="1">
              <a:lnSpc>
                <a:spcPct val="100000"/>
              </a:lnSpc>
              <a:spcBef>
                <a:spcPts val="0"/>
              </a:spcBef>
              <a:spcAft>
                <a:spcPts val="600"/>
              </a:spcAft>
            </a:pPr>
            <a:r>
              <a:rPr lang="en-GB" sz="2000" dirty="0">
                <a:latin typeface="Arial"/>
                <a:cs typeface="Arial"/>
              </a:rPr>
              <a:t>Telephone and broadband.</a:t>
            </a:r>
          </a:p>
          <a:p>
            <a:pPr>
              <a:lnSpc>
                <a:spcPct val="100000"/>
              </a:lnSpc>
              <a:spcBef>
                <a:spcPts val="0"/>
              </a:spcBef>
              <a:spcAft>
                <a:spcPts val="600"/>
              </a:spcAft>
            </a:pPr>
            <a:r>
              <a:rPr lang="en-GB" sz="2000" dirty="0">
                <a:latin typeface="Arial"/>
                <a:cs typeface="Arial"/>
              </a:rPr>
              <a:t>Utilities need to be repaired, replaced, or laid for the first time.</a:t>
            </a:r>
          </a:p>
          <a:p>
            <a:pPr>
              <a:lnSpc>
                <a:spcPct val="100000"/>
              </a:lnSpc>
              <a:spcBef>
                <a:spcPts val="0"/>
              </a:spcBef>
              <a:spcAft>
                <a:spcPts val="600"/>
              </a:spcAft>
            </a:pPr>
            <a:r>
              <a:rPr lang="en-GB" sz="2000" dirty="0">
                <a:latin typeface="Arial"/>
                <a:cs typeface="Arial"/>
              </a:rPr>
              <a:t>The utilities have long term plans to improve the asset and are using innovative technology to do so &amp; to save time.</a:t>
            </a:r>
          </a:p>
          <a:p>
            <a:pPr lvl="1">
              <a:lnSpc>
                <a:spcPct val="100000"/>
              </a:lnSpc>
              <a:spcBef>
                <a:spcPts val="0"/>
              </a:spcBef>
              <a:spcAft>
                <a:spcPts val="600"/>
              </a:spcAft>
            </a:pPr>
            <a:r>
              <a:rPr lang="en-GB" sz="2000" dirty="0">
                <a:latin typeface="Arial"/>
                <a:cs typeface="Arial"/>
              </a:rPr>
              <a:t>Cadent has to replace all iron pipework within 30m of all properties by 2032.</a:t>
            </a:r>
          </a:p>
          <a:p>
            <a:pPr>
              <a:lnSpc>
                <a:spcPct val="100000"/>
              </a:lnSpc>
              <a:spcBef>
                <a:spcPts val="0"/>
              </a:spcBef>
              <a:spcAft>
                <a:spcPts val="600"/>
              </a:spcAft>
            </a:pPr>
            <a:r>
              <a:rPr lang="en-GB" sz="2000" dirty="0">
                <a:latin typeface="Arial"/>
                <a:cs typeface="Arial"/>
              </a:rPr>
              <a:t>All new developments have to be connected up to utility networks.</a:t>
            </a:r>
          </a:p>
        </p:txBody>
      </p:sp>
    </p:spTree>
    <p:extLst>
      <p:ext uri="{BB962C8B-B14F-4D97-AF65-F5344CB8AC3E}">
        <p14:creationId xmlns:p14="http://schemas.microsoft.com/office/powerpoint/2010/main" val="4255158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26" y="95570"/>
            <a:ext cx="10515600" cy="800672"/>
          </a:xfrm>
        </p:spPr>
        <p:txBody>
          <a:bodyPr/>
          <a:lstStyle/>
          <a:p>
            <a:r>
              <a:rPr lang="en-GB" b="1" dirty="0">
                <a:solidFill>
                  <a:srgbClr val="95C11F"/>
                </a:solidFill>
                <a:cs typeface="Arial"/>
              </a:rPr>
              <a:t>The Key Issues</a:t>
            </a:r>
          </a:p>
        </p:txBody>
      </p:sp>
      <p:sp>
        <p:nvSpPr>
          <p:cNvPr id="3" name="Content Placeholder 2"/>
          <p:cNvSpPr>
            <a:spLocks noGrp="1"/>
          </p:cNvSpPr>
          <p:nvPr>
            <p:ph idx="1"/>
          </p:nvPr>
        </p:nvSpPr>
        <p:spPr>
          <a:xfrm>
            <a:off x="169606" y="896242"/>
            <a:ext cx="10515600" cy="4487057"/>
          </a:xfrm>
        </p:spPr>
        <p:txBody>
          <a:bodyPr vert="horz" lIns="91440" tIns="45720" rIns="91440" bIns="45720" rtlCol="0" anchor="t">
            <a:noAutofit/>
          </a:bodyPr>
          <a:lstStyle/>
          <a:p>
            <a:pPr>
              <a:lnSpc>
                <a:spcPct val="100000"/>
              </a:lnSpc>
              <a:spcBef>
                <a:spcPts val="0"/>
              </a:spcBef>
              <a:spcAft>
                <a:spcPts val="600"/>
              </a:spcAft>
            </a:pPr>
            <a:r>
              <a:rPr lang="en-GB" sz="2200" dirty="0">
                <a:latin typeface="Arial"/>
                <a:cs typeface="Arial"/>
              </a:rPr>
              <a:t>Utilities, and other roadworks/streetworks undertakers have </a:t>
            </a:r>
            <a:r>
              <a:rPr lang="en-GB" sz="2200" b="1" dirty="0">
                <a:latin typeface="Arial"/>
                <a:cs typeface="Arial"/>
              </a:rPr>
              <a:t>no KPIs to think about traffic management</a:t>
            </a:r>
            <a:r>
              <a:rPr lang="en-GB" sz="2200" dirty="0">
                <a:latin typeface="Arial"/>
                <a:cs typeface="Arial"/>
              </a:rPr>
              <a:t>.</a:t>
            </a:r>
          </a:p>
          <a:p>
            <a:pPr>
              <a:lnSpc>
                <a:spcPct val="100000"/>
              </a:lnSpc>
              <a:spcBef>
                <a:spcPts val="0"/>
              </a:spcBef>
              <a:spcAft>
                <a:spcPts val="600"/>
              </a:spcAft>
            </a:pPr>
            <a:r>
              <a:rPr lang="en-GB" sz="2200" dirty="0">
                <a:latin typeface="Arial"/>
                <a:cs typeface="Arial"/>
              </a:rPr>
              <a:t>DCC cannot monitor every streetwork and roadwork 24/7.  We have 6 Inspectors for the whole County.  We are looking at ways to improve this.</a:t>
            </a:r>
          </a:p>
          <a:p>
            <a:pPr>
              <a:lnSpc>
                <a:spcPct val="100000"/>
              </a:lnSpc>
              <a:spcBef>
                <a:spcPts val="0"/>
              </a:spcBef>
              <a:spcAft>
                <a:spcPts val="600"/>
              </a:spcAft>
            </a:pPr>
            <a:r>
              <a:rPr lang="en-GB" sz="2200" dirty="0">
                <a:latin typeface="Arial"/>
                <a:cs typeface="Arial"/>
              </a:rPr>
              <a:t>DCC can only fine undertakers who we catch, or who are reported by the Public; need photographic evidence.  </a:t>
            </a:r>
          </a:p>
          <a:p>
            <a:pPr>
              <a:lnSpc>
                <a:spcPct val="100000"/>
              </a:lnSpc>
              <a:spcBef>
                <a:spcPts val="0"/>
              </a:spcBef>
              <a:spcAft>
                <a:spcPts val="600"/>
              </a:spcAft>
            </a:pPr>
            <a:r>
              <a:rPr lang="en-GB" sz="2200" dirty="0">
                <a:latin typeface="Arial"/>
                <a:cs typeface="Arial"/>
              </a:rPr>
              <a:t>DCC expects all statutory undertakers to behave.</a:t>
            </a:r>
          </a:p>
          <a:p>
            <a:pPr>
              <a:lnSpc>
                <a:spcPct val="100000"/>
              </a:lnSpc>
              <a:spcBef>
                <a:spcPts val="0"/>
              </a:spcBef>
              <a:spcAft>
                <a:spcPts val="600"/>
              </a:spcAft>
            </a:pPr>
            <a:r>
              <a:rPr lang="en-GB" sz="2200" b="1" dirty="0">
                <a:latin typeface="Arial"/>
                <a:cs typeface="Arial"/>
              </a:rPr>
              <a:t>Pressure to increase housing stock</a:t>
            </a:r>
            <a:r>
              <a:rPr lang="en-GB" sz="2200" dirty="0">
                <a:latin typeface="Arial"/>
                <a:cs typeface="Arial"/>
              </a:rPr>
              <a:t>.  All the infrastructure these developments need are in the Highway.</a:t>
            </a:r>
            <a:endParaRPr lang="en-GB" sz="2200" i="1" dirty="0">
              <a:latin typeface="Arial"/>
              <a:cs typeface="Arial"/>
            </a:endParaRPr>
          </a:p>
          <a:p>
            <a:pPr>
              <a:lnSpc>
                <a:spcPct val="100000"/>
              </a:lnSpc>
              <a:spcBef>
                <a:spcPts val="0"/>
              </a:spcBef>
              <a:spcAft>
                <a:spcPts val="600"/>
              </a:spcAft>
            </a:pPr>
            <a:r>
              <a:rPr lang="en-GB" sz="2200" b="1" i="1" dirty="0">
                <a:latin typeface="Arial"/>
                <a:cs typeface="Arial"/>
              </a:rPr>
              <a:t>The Heineken Moment.  This has to be the aspiration.  So how does this happen…</a:t>
            </a:r>
          </a:p>
          <a:p>
            <a:pPr lvl="1">
              <a:lnSpc>
                <a:spcPct val="100000"/>
              </a:lnSpc>
              <a:spcBef>
                <a:spcPts val="0"/>
              </a:spcBef>
              <a:spcAft>
                <a:spcPts val="600"/>
              </a:spcAft>
            </a:pPr>
            <a:r>
              <a:rPr lang="en-GB" sz="2200" i="1" dirty="0">
                <a:latin typeface="Arial"/>
                <a:cs typeface="Arial"/>
              </a:rPr>
              <a:t>Not everyone one needs to go into the same space at the same time</a:t>
            </a:r>
          </a:p>
          <a:p>
            <a:pPr lvl="1">
              <a:lnSpc>
                <a:spcPct val="100000"/>
              </a:lnSpc>
              <a:spcBef>
                <a:spcPts val="0"/>
              </a:spcBef>
              <a:spcAft>
                <a:spcPts val="600"/>
              </a:spcAft>
            </a:pPr>
            <a:r>
              <a:rPr lang="en-GB" sz="2200" i="1" dirty="0">
                <a:latin typeface="Arial"/>
                <a:cs typeface="Arial"/>
              </a:rPr>
              <a:t>And if they do, they cannot go in the same space at the same time as there is no space</a:t>
            </a:r>
          </a:p>
        </p:txBody>
      </p:sp>
    </p:spTree>
    <p:extLst>
      <p:ext uri="{BB962C8B-B14F-4D97-AF65-F5344CB8AC3E}">
        <p14:creationId xmlns:p14="http://schemas.microsoft.com/office/powerpoint/2010/main" val="428490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3E03-1BF3-35A2-A2D0-D32637D5AFB7}"/>
              </a:ext>
            </a:extLst>
          </p:cNvPr>
          <p:cNvSpPr>
            <a:spLocks noGrp="1"/>
          </p:cNvSpPr>
          <p:nvPr>
            <p:ph type="title"/>
          </p:nvPr>
        </p:nvSpPr>
        <p:spPr>
          <a:xfrm>
            <a:off x="838200" y="365126"/>
            <a:ext cx="10515600" cy="693654"/>
          </a:xfrm>
        </p:spPr>
        <p:txBody>
          <a:bodyPr>
            <a:normAutofit fontScale="90000"/>
          </a:bodyPr>
          <a:lstStyle/>
          <a:p>
            <a:r>
              <a:rPr lang="en-GB" b="1" dirty="0">
                <a:solidFill>
                  <a:srgbClr val="95C11F"/>
                </a:solidFill>
                <a:cs typeface="Arial"/>
              </a:rPr>
              <a:t>Roadwork notifications</a:t>
            </a:r>
            <a:endParaRPr lang="en-GB" dirty="0"/>
          </a:p>
        </p:txBody>
      </p:sp>
      <p:sp>
        <p:nvSpPr>
          <p:cNvPr id="3" name="Content Placeholder 2">
            <a:extLst>
              <a:ext uri="{FF2B5EF4-FFF2-40B4-BE49-F238E27FC236}">
                <a16:creationId xmlns:a16="http://schemas.microsoft.com/office/drawing/2014/main" id="{06CA1BCB-0152-3838-5332-C84D30EB81C5}"/>
              </a:ext>
            </a:extLst>
          </p:cNvPr>
          <p:cNvSpPr>
            <a:spLocks noGrp="1"/>
          </p:cNvSpPr>
          <p:nvPr>
            <p:ph idx="1"/>
          </p:nvPr>
        </p:nvSpPr>
        <p:spPr>
          <a:xfrm>
            <a:off x="838200" y="1183907"/>
            <a:ext cx="10515600" cy="4993056"/>
          </a:xfrm>
        </p:spPr>
        <p:txBody>
          <a:bodyPr vert="horz" lIns="91440" tIns="45720" rIns="91440" bIns="45720" rtlCol="0" anchor="t">
            <a:normAutofit/>
          </a:bodyPr>
          <a:lstStyle/>
          <a:p>
            <a:pPr marL="342900" indent="-342900">
              <a:lnSpc>
                <a:spcPct val="100000"/>
              </a:lnSpc>
            </a:pPr>
            <a:r>
              <a:rPr lang="en-GB" sz="2400" dirty="0">
                <a:latin typeface="Arial"/>
                <a:cs typeface="Arial"/>
              </a:rPr>
              <a:t>County Councillors and Parish Councils should get notice of upcoming </a:t>
            </a:r>
            <a:r>
              <a:rPr lang="en-GB" sz="2400" b="1" dirty="0">
                <a:latin typeface="Arial"/>
                <a:cs typeface="Arial"/>
              </a:rPr>
              <a:t>road closures </a:t>
            </a:r>
            <a:r>
              <a:rPr lang="en-GB" sz="2400" dirty="0">
                <a:latin typeface="Arial"/>
                <a:cs typeface="Arial"/>
              </a:rPr>
              <a:t>via email direct from our service.</a:t>
            </a:r>
          </a:p>
          <a:p>
            <a:pPr marL="342900" indent="-342900">
              <a:lnSpc>
                <a:spcPct val="100000"/>
              </a:lnSpc>
            </a:pPr>
            <a:r>
              <a:rPr lang="en-GB" sz="2400" dirty="0">
                <a:latin typeface="Arial"/>
                <a:cs typeface="Arial"/>
              </a:rPr>
              <a:t>As members of the public to see all </a:t>
            </a:r>
            <a:r>
              <a:rPr lang="en-GB" sz="2400" b="1" dirty="0">
                <a:latin typeface="Arial"/>
                <a:cs typeface="Arial"/>
              </a:rPr>
              <a:t>roadworks</a:t>
            </a:r>
            <a:r>
              <a:rPr lang="en-GB" sz="2400" dirty="0">
                <a:latin typeface="Arial"/>
                <a:cs typeface="Arial"/>
              </a:rPr>
              <a:t> in your area or across the County see One Network/</a:t>
            </a:r>
            <a:r>
              <a:rPr lang="en-GB" sz="2400" dirty="0">
                <a:latin typeface="Arial"/>
                <a:cs typeface="Arial"/>
                <a:hlinkClick r:id="rId2"/>
              </a:rPr>
              <a:t>CausewayOne</a:t>
            </a:r>
            <a:r>
              <a:rPr lang="en-GB" sz="2400" dirty="0">
                <a:latin typeface="Arial"/>
                <a:cs typeface="Arial"/>
              </a:rPr>
              <a:t> You can set up an account on </a:t>
            </a:r>
            <a:r>
              <a:rPr lang="en-GB" sz="2400" b="1" dirty="0">
                <a:latin typeface="Arial"/>
                <a:cs typeface="Arial"/>
              </a:rPr>
              <a:t>CausewayOne </a:t>
            </a:r>
            <a:r>
              <a:rPr lang="en-GB" sz="2400" dirty="0">
                <a:latin typeface="Arial"/>
                <a:cs typeface="Arial"/>
              </a:rPr>
              <a:t>to receive daily, weekly, monthly emails on road works about to start in your personally defined area of interest.</a:t>
            </a:r>
          </a:p>
          <a:p>
            <a:pPr marL="800100" lvl="1" indent="-342900">
              <a:lnSpc>
                <a:spcPct val="100000"/>
              </a:lnSpc>
            </a:pPr>
            <a:r>
              <a:rPr lang="en-GB" dirty="0">
                <a:solidFill>
                  <a:srgbClr val="800080"/>
                </a:solidFill>
                <a:latin typeface="Arial"/>
                <a:cs typeface="Arial"/>
              </a:rPr>
              <a:t>CausewayOne (One.Network) how to set up an account </a:t>
            </a:r>
            <a:r>
              <a:rPr lang="en-GB" dirty="0">
                <a:latin typeface="Arial"/>
                <a:cs typeface="Arial"/>
                <a:hlinkClick r:id="rId3"/>
              </a:rPr>
              <a:t>How to create a public account | one.network</a:t>
            </a:r>
            <a:endParaRPr lang="en-GB" dirty="0">
              <a:latin typeface="Arial"/>
              <a:cs typeface="Arial"/>
            </a:endParaRPr>
          </a:p>
          <a:p>
            <a:pPr marL="800100" lvl="1" indent="-342900">
              <a:lnSpc>
                <a:spcPct val="100000"/>
              </a:lnSpc>
            </a:pPr>
            <a:r>
              <a:rPr lang="en-GB" dirty="0">
                <a:solidFill>
                  <a:srgbClr val="800080"/>
                </a:solidFill>
                <a:latin typeface="Arial"/>
                <a:cs typeface="Arial"/>
              </a:rPr>
              <a:t>CausewayOne (One.Network) email alerts</a:t>
            </a:r>
            <a:r>
              <a:rPr lang="en-GB" dirty="0">
                <a:latin typeface="Arial"/>
                <a:cs typeface="Arial"/>
              </a:rPr>
              <a:t> </a:t>
            </a:r>
            <a:r>
              <a:rPr lang="en-GB" dirty="0">
                <a:latin typeface="Arial"/>
                <a:cs typeface="Arial"/>
                <a:hlinkClick r:id="rId4"/>
              </a:rPr>
              <a:t>How to set up email alerts on Causeway one.network</a:t>
            </a:r>
            <a:endParaRPr lang="en-GB" b="1" u="sng" dirty="0">
              <a:solidFill>
                <a:srgbClr val="800080"/>
              </a:solidFill>
              <a:latin typeface="Arial"/>
              <a:cs typeface="Arial"/>
            </a:endParaRPr>
          </a:p>
          <a:p>
            <a:pPr>
              <a:lnSpc>
                <a:spcPct val="100000"/>
              </a:lnSpc>
            </a:pPr>
            <a:endParaRPr lang="en-GB" sz="2400" dirty="0"/>
          </a:p>
        </p:txBody>
      </p:sp>
    </p:spTree>
    <p:extLst>
      <p:ext uri="{BB962C8B-B14F-4D97-AF65-F5344CB8AC3E}">
        <p14:creationId xmlns:p14="http://schemas.microsoft.com/office/powerpoint/2010/main" val="126181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8A7A-650F-9646-7A52-ED7414900447}"/>
              </a:ext>
            </a:extLst>
          </p:cNvPr>
          <p:cNvSpPr>
            <a:spLocks noGrp="1"/>
          </p:cNvSpPr>
          <p:nvPr>
            <p:ph type="title"/>
          </p:nvPr>
        </p:nvSpPr>
        <p:spPr/>
        <p:txBody>
          <a:bodyPr/>
          <a:lstStyle/>
          <a:p>
            <a:r>
              <a:rPr lang="en-GB" b="1" dirty="0">
                <a:solidFill>
                  <a:srgbClr val="95C11F"/>
                </a:solidFill>
                <a:cs typeface="Arial"/>
              </a:rPr>
              <a:t>Reporting problems at roadworks</a:t>
            </a:r>
          </a:p>
        </p:txBody>
      </p:sp>
      <p:sp>
        <p:nvSpPr>
          <p:cNvPr id="3" name="Content Placeholder 2">
            <a:extLst>
              <a:ext uri="{FF2B5EF4-FFF2-40B4-BE49-F238E27FC236}">
                <a16:creationId xmlns:a16="http://schemas.microsoft.com/office/drawing/2014/main" id="{D4510D29-FD87-7300-C3BB-AF5E304B7B1F}"/>
              </a:ext>
            </a:extLst>
          </p:cNvPr>
          <p:cNvSpPr>
            <a:spLocks noGrp="1"/>
          </p:cNvSpPr>
          <p:nvPr>
            <p:ph idx="1"/>
          </p:nvPr>
        </p:nvSpPr>
        <p:spPr/>
        <p:txBody>
          <a:bodyPr vert="horz" lIns="91440" tIns="45720" rIns="91440" bIns="45720" rtlCol="0" anchor="t">
            <a:normAutofit/>
          </a:bodyPr>
          <a:lstStyle/>
          <a:p>
            <a:pPr>
              <a:lnSpc>
                <a:spcPct val="100000"/>
              </a:lnSpc>
            </a:pPr>
            <a:r>
              <a:rPr lang="en-GB" dirty="0">
                <a:latin typeface="Arial"/>
                <a:cs typeface="Arial"/>
              </a:rPr>
              <a:t>Please contact the utility company first.</a:t>
            </a:r>
          </a:p>
          <a:p>
            <a:pPr lvl="1">
              <a:lnSpc>
                <a:spcPct val="100000"/>
              </a:lnSpc>
            </a:pPr>
            <a:r>
              <a:rPr lang="en-GB" dirty="0">
                <a:latin typeface="Arial"/>
                <a:cs typeface="Arial"/>
              </a:rPr>
              <a:t>We need more members of the public to do this, so that the utilities are not just being harangued by the usual highways officers!</a:t>
            </a:r>
            <a:endParaRPr lang="en-GB" dirty="0">
              <a:latin typeface="Arial"/>
              <a:ea typeface="Calibri"/>
              <a:cs typeface="Arial"/>
            </a:endParaRPr>
          </a:p>
          <a:p>
            <a:pPr>
              <a:lnSpc>
                <a:spcPct val="100000"/>
              </a:lnSpc>
            </a:pPr>
            <a:r>
              <a:rPr lang="en-GB" dirty="0">
                <a:latin typeface="Arial"/>
                <a:cs typeface="Arial"/>
              </a:rPr>
              <a:t>Ring Call Derbyshire who will pass it through to the team.</a:t>
            </a:r>
            <a:endParaRPr lang="en-GB" dirty="0">
              <a:latin typeface="Arial"/>
              <a:ea typeface="Calibri"/>
              <a:cs typeface="Arial"/>
            </a:endParaRPr>
          </a:p>
          <a:p>
            <a:pPr>
              <a:lnSpc>
                <a:spcPct val="100000"/>
              </a:lnSpc>
            </a:pPr>
            <a:r>
              <a:rPr lang="en-GB" dirty="0">
                <a:latin typeface="Arial"/>
                <a:cs typeface="Arial"/>
              </a:rPr>
              <a:t>Report on Line at </a:t>
            </a:r>
            <a:r>
              <a:rPr lang="en-GB" dirty="0">
                <a:latin typeface="Arial"/>
                <a:cs typeface="Arial"/>
                <a:hlinkClick r:id="rId2"/>
              </a:rPr>
              <a:t>Traffic signals and crossings - Location - Section 1 - Self</a:t>
            </a:r>
            <a:endParaRPr lang="en-GB" dirty="0">
              <a:latin typeface="Arial"/>
              <a:cs typeface="Arial"/>
            </a:endParaRPr>
          </a:p>
        </p:txBody>
      </p:sp>
    </p:spTree>
    <p:extLst>
      <p:ext uri="{BB962C8B-B14F-4D97-AF65-F5344CB8AC3E}">
        <p14:creationId xmlns:p14="http://schemas.microsoft.com/office/powerpoint/2010/main" val="3359483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B9830B-99BB-7B16-8DFB-F2019415D9E8}"/>
              </a:ext>
            </a:extLst>
          </p:cNvPr>
          <p:cNvPicPr>
            <a:picLocks noGrp="1" noChangeAspect="1"/>
          </p:cNvPicPr>
          <p:nvPr>
            <p:ph idx="1"/>
          </p:nvPr>
        </p:nvPicPr>
        <p:blipFill>
          <a:blip r:embed="rId2"/>
          <a:stretch>
            <a:fillRect/>
          </a:stretch>
        </p:blipFill>
        <p:spPr>
          <a:xfrm>
            <a:off x="27432" y="0"/>
            <a:ext cx="12208284" cy="6324600"/>
          </a:xfrm>
          <a:prstGeom prst="rect">
            <a:avLst/>
          </a:prstGeom>
        </p:spPr>
      </p:pic>
      <p:sp>
        <p:nvSpPr>
          <p:cNvPr id="6" name="Freeform: Shape 5">
            <a:extLst>
              <a:ext uri="{FF2B5EF4-FFF2-40B4-BE49-F238E27FC236}">
                <a16:creationId xmlns:a16="http://schemas.microsoft.com/office/drawing/2014/main" id="{B7CF6C4A-9897-A7CA-B5B8-4AE82B88B9E5}"/>
              </a:ext>
            </a:extLst>
          </p:cNvPr>
          <p:cNvSpPr/>
          <p:nvPr/>
        </p:nvSpPr>
        <p:spPr>
          <a:xfrm>
            <a:off x="3253339" y="1790299"/>
            <a:ext cx="8932244" cy="4408370"/>
          </a:xfrm>
          <a:custGeom>
            <a:avLst/>
            <a:gdLst>
              <a:gd name="csX0" fmla="*/ 8932244 w 8932244"/>
              <a:gd name="csY0" fmla="*/ 38501 h 4408370"/>
              <a:gd name="csX1" fmla="*/ 8633861 w 8932244"/>
              <a:gd name="csY1" fmla="*/ 28876 h 4408370"/>
              <a:gd name="csX2" fmla="*/ 8547234 w 8932244"/>
              <a:gd name="csY2" fmla="*/ 9625 h 4408370"/>
              <a:gd name="csX3" fmla="*/ 8470232 w 8932244"/>
              <a:gd name="csY3" fmla="*/ 0 h 4408370"/>
              <a:gd name="csX4" fmla="*/ 8239225 w 8932244"/>
              <a:gd name="csY4" fmla="*/ 19250 h 4408370"/>
              <a:gd name="csX5" fmla="*/ 8142973 w 8932244"/>
              <a:gd name="csY5" fmla="*/ 67377 h 4408370"/>
              <a:gd name="csX6" fmla="*/ 8094846 w 8932244"/>
              <a:gd name="csY6" fmla="*/ 192505 h 4408370"/>
              <a:gd name="csX7" fmla="*/ 8085221 w 8932244"/>
              <a:gd name="csY7" fmla="*/ 221381 h 4408370"/>
              <a:gd name="csX8" fmla="*/ 8056345 w 8932244"/>
              <a:gd name="csY8" fmla="*/ 231006 h 4408370"/>
              <a:gd name="csX9" fmla="*/ 8008219 w 8932244"/>
              <a:gd name="csY9" fmla="*/ 269507 h 4408370"/>
              <a:gd name="csX10" fmla="*/ 7950467 w 8932244"/>
              <a:gd name="csY10" fmla="*/ 308008 h 4408370"/>
              <a:gd name="csX11" fmla="*/ 7854215 w 8932244"/>
              <a:gd name="csY11" fmla="*/ 327259 h 4408370"/>
              <a:gd name="csX12" fmla="*/ 7806088 w 8932244"/>
              <a:gd name="csY12" fmla="*/ 336884 h 4408370"/>
              <a:gd name="csX13" fmla="*/ 7546206 w 8932244"/>
              <a:gd name="csY13" fmla="*/ 375385 h 4408370"/>
              <a:gd name="csX14" fmla="*/ 7517330 w 8932244"/>
              <a:gd name="csY14" fmla="*/ 404261 h 4408370"/>
              <a:gd name="csX15" fmla="*/ 7478829 w 8932244"/>
              <a:gd name="csY15" fmla="*/ 481263 h 4408370"/>
              <a:gd name="csX16" fmla="*/ 7469204 w 8932244"/>
              <a:gd name="csY16" fmla="*/ 519764 h 4408370"/>
              <a:gd name="csX17" fmla="*/ 7449954 w 8932244"/>
              <a:gd name="csY17" fmla="*/ 548640 h 4408370"/>
              <a:gd name="csX18" fmla="*/ 7440328 w 8932244"/>
              <a:gd name="csY18" fmla="*/ 625642 h 4408370"/>
              <a:gd name="csX19" fmla="*/ 7430703 w 8932244"/>
              <a:gd name="csY19" fmla="*/ 731520 h 4408370"/>
              <a:gd name="csX20" fmla="*/ 7392202 w 8932244"/>
              <a:gd name="csY20" fmla="*/ 741145 h 4408370"/>
              <a:gd name="csX21" fmla="*/ 7228573 w 8932244"/>
              <a:gd name="csY21" fmla="*/ 750770 h 4408370"/>
              <a:gd name="csX22" fmla="*/ 7151570 w 8932244"/>
              <a:gd name="csY22" fmla="*/ 818147 h 4408370"/>
              <a:gd name="csX23" fmla="*/ 7055318 w 8932244"/>
              <a:gd name="csY23" fmla="*/ 885524 h 4408370"/>
              <a:gd name="csX24" fmla="*/ 6987941 w 8932244"/>
              <a:gd name="csY24" fmla="*/ 914400 h 4408370"/>
              <a:gd name="csX25" fmla="*/ 6959065 w 8932244"/>
              <a:gd name="csY25" fmla="*/ 943276 h 4408370"/>
              <a:gd name="csX26" fmla="*/ 6939815 w 8932244"/>
              <a:gd name="csY26" fmla="*/ 972152 h 4408370"/>
              <a:gd name="csX27" fmla="*/ 6901314 w 8932244"/>
              <a:gd name="csY27" fmla="*/ 991402 h 4408370"/>
              <a:gd name="csX28" fmla="*/ 6728059 w 8932244"/>
              <a:gd name="csY28" fmla="*/ 1145406 h 4408370"/>
              <a:gd name="csX29" fmla="*/ 6699183 w 8932244"/>
              <a:gd name="csY29" fmla="*/ 1155032 h 4408370"/>
              <a:gd name="csX30" fmla="*/ 6651057 w 8932244"/>
              <a:gd name="csY30" fmla="*/ 1174282 h 4408370"/>
              <a:gd name="csX31" fmla="*/ 6593305 w 8932244"/>
              <a:gd name="csY31" fmla="*/ 1203158 h 4408370"/>
              <a:gd name="csX32" fmla="*/ 6477802 w 8932244"/>
              <a:gd name="csY32" fmla="*/ 1212783 h 4408370"/>
              <a:gd name="csX33" fmla="*/ 6429676 w 8932244"/>
              <a:gd name="csY33" fmla="*/ 1222408 h 4408370"/>
              <a:gd name="csX34" fmla="*/ 5909912 w 8932244"/>
              <a:gd name="csY34" fmla="*/ 1203158 h 4408370"/>
              <a:gd name="csX35" fmla="*/ 5765533 w 8932244"/>
              <a:gd name="csY35" fmla="*/ 1164657 h 4408370"/>
              <a:gd name="csX36" fmla="*/ 5717406 w 8932244"/>
              <a:gd name="csY36" fmla="*/ 1135781 h 4408370"/>
              <a:gd name="csX37" fmla="*/ 5524901 w 8932244"/>
              <a:gd name="csY37" fmla="*/ 1029903 h 4408370"/>
              <a:gd name="csX38" fmla="*/ 5496025 w 8932244"/>
              <a:gd name="csY38" fmla="*/ 1001027 h 4408370"/>
              <a:gd name="csX39" fmla="*/ 5438274 w 8932244"/>
              <a:gd name="csY39" fmla="*/ 972152 h 4408370"/>
              <a:gd name="csX40" fmla="*/ 5390147 w 8932244"/>
              <a:gd name="csY40" fmla="*/ 943276 h 4408370"/>
              <a:gd name="csX41" fmla="*/ 5332396 w 8932244"/>
              <a:gd name="csY41" fmla="*/ 914400 h 4408370"/>
              <a:gd name="csX42" fmla="*/ 5255394 w 8932244"/>
              <a:gd name="csY42" fmla="*/ 866274 h 4408370"/>
              <a:gd name="csX43" fmla="*/ 5120640 w 8932244"/>
              <a:gd name="csY43" fmla="*/ 847023 h 4408370"/>
              <a:gd name="csX44" fmla="*/ 4966636 w 8932244"/>
              <a:gd name="csY44" fmla="*/ 875899 h 4408370"/>
              <a:gd name="csX45" fmla="*/ 4947385 w 8932244"/>
              <a:gd name="csY45" fmla="*/ 904775 h 4408370"/>
              <a:gd name="csX46" fmla="*/ 4937760 w 8932244"/>
              <a:gd name="csY46" fmla="*/ 933650 h 4408370"/>
              <a:gd name="csX47" fmla="*/ 4928135 w 8932244"/>
              <a:gd name="csY47" fmla="*/ 972152 h 4408370"/>
              <a:gd name="csX48" fmla="*/ 4899259 w 8932244"/>
              <a:gd name="csY48" fmla="*/ 991402 h 4408370"/>
              <a:gd name="csX49" fmla="*/ 4851133 w 8932244"/>
              <a:gd name="csY49" fmla="*/ 1039528 h 4408370"/>
              <a:gd name="csX50" fmla="*/ 4831882 w 8932244"/>
              <a:gd name="csY50" fmla="*/ 1106905 h 4408370"/>
              <a:gd name="csX51" fmla="*/ 4803006 w 8932244"/>
              <a:gd name="csY51" fmla="*/ 1183907 h 4408370"/>
              <a:gd name="csX52" fmla="*/ 4754880 w 8932244"/>
              <a:gd name="csY52" fmla="*/ 1222408 h 4408370"/>
              <a:gd name="csX53" fmla="*/ 4620126 w 8932244"/>
              <a:gd name="csY53" fmla="*/ 1212783 h 4408370"/>
              <a:gd name="csX54" fmla="*/ 4562375 w 8932244"/>
              <a:gd name="csY54" fmla="*/ 1183907 h 4408370"/>
              <a:gd name="csX55" fmla="*/ 4514248 w 8932244"/>
              <a:gd name="csY55" fmla="*/ 1164657 h 4408370"/>
              <a:gd name="csX56" fmla="*/ 4408370 w 8932244"/>
              <a:gd name="csY56" fmla="*/ 1106905 h 4408370"/>
              <a:gd name="csX57" fmla="*/ 4321743 w 8932244"/>
              <a:gd name="csY57" fmla="*/ 1039528 h 4408370"/>
              <a:gd name="csX58" fmla="*/ 4292867 w 8932244"/>
              <a:gd name="csY58" fmla="*/ 1029903 h 4408370"/>
              <a:gd name="csX59" fmla="*/ 4244741 w 8932244"/>
              <a:gd name="csY59" fmla="*/ 1001027 h 4408370"/>
              <a:gd name="csX60" fmla="*/ 4100362 w 8932244"/>
              <a:gd name="csY60" fmla="*/ 943276 h 4408370"/>
              <a:gd name="csX61" fmla="*/ 3984859 w 8932244"/>
              <a:gd name="csY61" fmla="*/ 895149 h 4408370"/>
              <a:gd name="csX62" fmla="*/ 3907857 w 8932244"/>
              <a:gd name="csY62" fmla="*/ 866274 h 4408370"/>
              <a:gd name="csX63" fmla="*/ 3782728 w 8932244"/>
              <a:gd name="csY63" fmla="*/ 827773 h 4408370"/>
              <a:gd name="csX64" fmla="*/ 3696101 w 8932244"/>
              <a:gd name="csY64" fmla="*/ 808522 h 4408370"/>
              <a:gd name="csX65" fmla="*/ 3445844 w 8932244"/>
              <a:gd name="csY65" fmla="*/ 789272 h 4408370"/>
              <a:gd name="csX66" fmla="*/ 3407343 w 8932244"/>
              <a:gd name="csY66" fmla="*/ 856648 h 4408370"/>
              <a:gd name="csX67" fmla="*/ 3195587 w 8932244"/>
              <a:gd name="csY67" fmla="*/ 866274 h 4408370"/>
              <a:gd name="csX68" fmla="*/ 3060834 w 8932244"/>
              <a:gd name="csY68" fmla="*/ 885524 h 4408370"/>
              <a:gd name="csX69" fmla="*/ 3031958 w 8932244"/>
              <a:gd name="csY69" fmla="*/ 943276 h 4408370"/>
              <a:gd name="csX70" fmla="*/ 2945330 w 8932244"/>
              <a:gd name="csY70" fmla="*/ 991402 h 4408370"/>
              <a:gd name="csX71" fmla="*/ 2849078 w 8932244"/>
              <a:gd name="csY71" fmla="*/ 1049154 h 4408370"/>
              <a:gd name="csX72" fmla="*/ 2762450 w 8932244"/>
              <a:gd name="csY72" fmla="*/ 1087655 h 4408370"/>
              <a:gd name="csX73" fmla="*/ 2752825 w 8932244"/>
              <a:gd name="csY73" fmla="*/ 1232034 h 4408370"/>
              <a:gd name="csX74" fmla="*/ 2714324 w 8932244"/>
              <a:gd name="csY74" fmla="*/ 1241659 h 4408370"/>
              <a:gd name="csX75" fmla="*/ 2560320 w 8932244"/>
              <a:gd name="csY75" fmla="*/ 1251284 h 4408370"/>
              <a:gd name="csX76" fmla="*/ 2512194 w 8932244"/>
              <a:gd name="csY76" fmla="*/ 1270535 h 4408370"/>
              <a:gd name="csX77" fmla="*/ 2454442 w 8932244"/>
              <a:gd name="csY77" fmla="*/ 1328286 h 4408370"/>
              <a:gd name="csX78" fmla="*/ 2425566 w 8932244"/>
              <a:gd name="csY78" fmla="*/ 1347537 h 4408370"/>
              <a:gd name="csX79" fmla="*/ 2387065 w 8932244"/>
              <a:gd name="csY79" fmla="*/ 1405288 h 4408370"/>
              <a:gd name="csX80" fmla="*/ 2348564 w 8932244"/>
              <a:gd name="csY80" fmla="*/ 1501541 h 4408370"/>
              <a:gd name="csX81" fmla="*/ 2319688 w 8932244"/>
              <a:gd name="csY81" fmla="*/ 1549667 h 4408370"/>
              <a:gd name="csX82" fmla="*/ 2300438 w 8932244"/>
              <a:gd name="csY82" fmla="*/ 1588168 h 4408370"/>
              <a:gd name="csX83" fmla="*/ 2156059 w 8932244"/>
              <a:gd name="csY83" fmla="*/ 1665170 h 4408370"/>
              <a:gd name="csX84" fmla="*/ 2107933 w 8932244"/>
              <a:gd name="csY84" fmla="*/ 1684421 h 4408370"/>
              <a:gd name="csX85" fmla="*/ 2040556 w 8932244"/>
              <a:gd name="csY85" fmla="*/ 1732547 h 4408370"/>
              <a:gd name="csX86" fmla="*/ 1953928 w 8932244"/>
              <a:gd name="csY86" fmla="*/ 1771048 h 4408370"/>
              <a:gd name="csX87" fmla="*/ 1915427 w 8932244"/>
              <a:gd name="csY87" fmla="*/ 1799924 h 4408370"/>
              <a:gd name="csX88" fmla="*/ 1732547 w 8932244"/>
              <a:gd name="csY88" fmla="*/ 1905802 h 4408370"/>
              <a:gd name="csX89" fmla="*/ 1655545 w 8932244"/>
              <a:gd name="csY89" fmla="*/ 2146434 h 4408370"/>
              <a:gd name="csX90" fmla="*/ 1607419 w 8932244"/>
              <a:gd name="csY90" fmla="*/ 2213810 h 4408370"/>
              <a:gd name="csX91" fmla="*/ 1578543 w 8932244"/>
              <a:gd name="csY91" fmla="*/ 2319688 h 4408370"/>
              <a:gd name="csX92" fmla="*/ 1520792 w 8932244"/>
              <a:gd name="csY92" fmla="*/ 2598821 h 4408370"/>
              <a:gd name="csX93" fmla="*/ 1482290 w 8932244"/>
              <a:gd name="csY93" fmla="*/ 2743200 h 4408370"/>
              <a:gd name="csX94" fmla="*/ 1472665 w 8932244"/>
              <a:gd name="csY94" fmla="*/ 2772076 h 4408370"/>
              <a:gd name="csX95" fmla="*/ 1453415 w 8932244"/>
              <a:gd name="csY95" fmla="*/ 2810577 h 4408370"/>
              <a:gd name="csX96" fmla="*/ 1424539 w 8932244"/>
              <a:gd name="csY96" fmla="*/ 2858703 h 4408370"/>
              <a:gd name="csX97" fmla="*/ 1366787 w 8932244"/>
              <a:gd name="csY97" fmla="*/ 2906829 h 4408370"/>
              <a:gd name="csX98" fmla="*/ 1347537 w 8932244"/>
              <a:gd name="csY98" fmla="*/ 2954956 h 4408370"/>
              <a:gd name="csX99" fmla="*/ 1318661 w 8932244"/>
              <a:gd name="csY99" fmla="*/ 3012707 h 4408370"/>
              <a:gd name="csX100" fmla="*/ 1289785 w 8932244"/>
              <a:gd name="csY100" fmla="*/ 3089709 h 4408370"/>
              <a:gd name="csX101" fmla="*/ 1241659 w 8932244"/>
              <a:gd name="csY101" fmla="*/ 3176337 h 4408370"/>
              <a:gd name="csX102" fmla="*/ 1203158 w 8932244"/>
              <a:gd name="csY102" fmla="*/ 3234088 h 4408370"/>
              <a:gd name="csX103" fmla="*/ 1029903 w 8932244"/>
              <a:gd name="csY103" fmla="*/ 3311090 h 4408370"/>
              <a:gd name="csX104" fmla="*/ 818147 w 8932244"/>
              <a:gd name="csY104" fmla="*/ 3301465 h 4408370"/>
              <a:gd name="csX105" fmla="*/ 664143 w 8932244"/>
              <a:gd name="csY105" fmla="*/ 3272589 h 4408370"/>
              <a:gd name="csX106" fmla="*/ 558265 w 8932244"/>
              <a:gd name="csY106" fmla="*/ 3320716 h 4408370"/>
              <a:gd name="csX107" fmla="*/ 548640 w 8932244"/>
              <a:gd name="csY107" fmla="*/ 3349592 h 4408370"/>
              <a:gd name="csX108" fmla="*/ 539015 w 8932244"/>
              <a:gd name="csY108" fmla="*/ 3416968 h 4408370"/>
              <a:gd name="csX109" fmla="*/ 500514 w 8932244"/>
              <a:gd name="csY109" fmla="*/ 3522846 h 4408370"/>
              <a:gd name="csX110" fmla="*/ 404261 w 8932244"/>
              <a:gd name="csY110" fmla="*/ 3599848 h 4408370"/>
              <a:gd name="csX111" fmla="*/ 279133 w 8932244"/>
              <a:gd name="csY111" fmla="*/ 3734602 h 4408370"/>
              <a:gd name="csX112" fmla="*/ 269507 w 8932244"/>
              <a:gd name="csY112" fmla="*/ 3773103 h 4408370"/>
              <a:gd name="csX113" fmla="*/ 250257 w 8932244"/>
              <a:gd name="csY113" fmla="*/ 3859730 h 4408370"/>
              <a:gd name="csX114" fmla="*/ 221381 w 8932244"/>
              <a:gd name="csY114" fmla="*/ 3955983 h 4408370"/>
              <a:gd name="csX115" fmla="*/ 163629 w 8932244"/>
              <a:gd name="csY115" fmla="*/ 4042610 h 4408370"/>
              <a:gd name="csX116" fmla="*/ 154004 w 8932244"/>
              <a:gd name="csY116" fmla="*/ 4071486 h 4408370"/>
              <a:gd name="csX117" fmla="*/ 38501 w 8932244"/>
              <a:gd name="csY117" fmla="*/ 4292867 h 4408370"/>
              <a:gd name="csX118" fmla="*/ 0 w 8932244"/>
              <a:gd name="csY118" fmla="*/ 4408370 h 44083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Lst>
            <a:rect l="l" t="t" r="r" b="b"/>
            <a:pathLst>
              <a:path w="8932244" h="4408370">
                <a:moveTo>
                  <a:pt x="8932244" y="38501"/>
                </a:moveTo>
                <a:cubicBezTo>
                  <a:pt x="8832783" y="35293"/>
                  <a:pt x="8733229" y="34247"/>
                  <a:pt x="8633861" y="28876"/>
                </a:cubicBezTo>
                <a:cubicBezTo>
                  <a:pt x="8517721" y="22598"/>
                  <a:pt x="8619775" y="22814"/>
                  <a:pt x="8547234" y="9625"/>
                </a:cubicBezTo>
                <a:cubicBezTo>
                  <a:pt x="8521784" y="4998"/>
                  <a:pt x="8495899" y="3208"/>
                  <a:pt x="8470232" y="0"/>
                </a:cubicBezTo>
                <a:cubicBezTo>
                  <a:pt x="8393230" y="6417"/>
                  <a:pt x="8314907" y="3668"/>
                  <a:pt x="8239225" y="19250"/>
                </a:cubicBezTo>
                <a:cubicBezTo>
                  <a:pt x="8204091" y="26484"/>
                  <a:pt x="8142973" y="67377"/>
                  <a:pt x="8142973" y="67377"/>
                </a:cubicBezTo>
                <a:cubicBezTo>
                  <a:pt x="8083780" y="185763"/>
                  <a:pt x="8117726" y="100989"/>
                  <a:pt x="8094846" y="192505"/>
                </a:cubicBezTo>
                <a:cubicBezTo>
                  <a:pt x="8092385" y="202348"/>
                  <a:pt x="8092395" y="214207"/>
                  <a:pt x="8085221" y="221381"/>
                </a:cubicBezTo>
                <a:cubicBezTo>
                  <a:pt x="8078047" y="228555"/>
                  <a:pt x="8065970" y="227798"/>
                  <a:pt x="8056345" y="231006"/>
                </a:cubicBezTo>
                <a:cubicBezTo>
                  <a:pt x="8020777" y="284360"/>
                  <a:pt x="8057446" y="242159"/>
                  <a:pt x="8008219" y="269507"/>
                </a:cubicBezTo>
                <a:cubicBezTo>
                  <a:pt x="7987994" y="280743"/>
                  <a:pt x="7972416" y="300691"/>
                  <a:pt x="7950467" y="308008"/>
                </a:cubicBezTo>
                <a:cubicBezTo>
                  <a:pt x="7895125" y="326457"/>
                  <a:pt x="7942693" y="312513"/>
                  <a:pt x="7854215" y="327259"/>
                </a:cubicBezTo>
                <a:cubicBezTo>
                  <a:pt x="7838078" y="329948"/>
                  <a:pt x="7822252" y="334358"/>
                  <a:pt x="7806088" y="336884"/>
                </a:cubicBezTo>
                <a:lnTo>
                  <a:pt x="7546206" y="375385"/>
                </a:lnTo>
                <a:cubicBezTo>
                  <a:pt x="7536581" y="385010"/>
                  <a:pt x="7524638" y="392777"/>
                  <a:pt x="7517330" y="404261"/>
                </a:cubicBezTo>
                <a:cubicBezTo>
                  <a:pt x="7501923" y="428472"/>
                  <a:pt x="7478829" y="481263"/>
                  <a:pt x="7478829" y="481263"/>
                </a:cubicBezTo>
                <a:cubicBezTo>
                  <a:pt x="7475621" y="494097"/>
                  <a:pt x="7474415" y="507605"/>
                  <a:pt x="7469204" y="519764"/>
                </a:cubicBezTo>
                <a:cubicBezTo>
                  <a:pt x="7464647" y="530397"/>
                  <a:pt x="7452998" y="537480"/>
                  <a:pt x="7449954" y="548640"/>
                </a:cubicBezTo>
                <a:cubicBezTo>
                  <a:pt x="7443148" y="573596"/>
                  <a:pt x="7443036" y="599917"/>
                  <a:pt x="7440328" y="625642"/>
                </a:cubicBezTo>
                <a:cubicBezTo>
                  <a:pt x="7436618" y="660885"/>
                  <a:pt x="7444333" y="698808"/>
                  <a:pt x="7430703" y="731520"/>
                </a:cubicBezTo>
                <a:cubicBezTo>
                  <a:pt x="7425615" y="743731"/>
                  <a:pt x="7405371" y="739891"/>
                  <a:pt x="7392202" y="741145"/>
                </a:cubicBezTo>
                <a:cubicBezTo>
                  <a:pt x="7337811" y="746325"/>
                  <a:pt x="7283116" y="747562"/>
                  <a:pt x="7228573" y="750770"/>
                </a:cubicBezTo>
                <a:cubicBezTo>
                  <a:pt x="7195084" y="801002"/>
                  <a:pt x="7221755" y="769017"/>
                  <a:pt x="7151570" y="818147"/>
                </a:cubicBezTo>
                <a:cubicBezTo>
                  <a:pt x="7116039" y="843019"/>
                  <a:pt x="7095440" y="863920"/>
                  <a:pt x="7055318" y="885524"/>
                </a:cubicBezTo>
                <a:cubicBezTo>
                  <a:pt x="7033804" y="897109"/>
                  <a:pt x="7010400" y="904775"/>
                  <a:pt x="6987941" y="914400"/>
                </a:cubicBezTo>
                <a:cubicBezTo>
                  <a:pt x="6978316" y="924025"/>
                  <a:pt x="6967779" y="932819"/>
                  <a:pt x="6959065" y="943276"/>
                </a:cubicBezTo>
                <a:cubicBezTo>
                  <a:pt x="6951659" y="952163"/>
                  <a:pt x="6948702" y="964746"/>
                  <a:pt x="6939815" y="972152"/>
                </a:cubicBezTo>
                <a:cubicBezTo>
                  <a:pt x="6928792" y="981338"/>
                  <a:pt x="6914148" y="984985"/>
                  <a:pt x="6901314" y="991402"/>
                </a:cubicBezTo>
                <a:cubicBezTo>
                  <a:pt x="6830083" y="1062632"/>
                  <a:pt x="6805350" y="1102466"/>
                  <a:pt x="6728059" y="1145406"/>
                </a:cubicBezTo>
                <a:cubicBezTo>
                  <a:pt x="6719190" y="1150333"/>
                  <a:pt x="6708683" y="1151469"/>
                  <a:pt x="6699183" y="1155032"/>
                </a:cubicBezTo>
                <a:cubicBezTo>
                  <a:pt x="6683005" y="1161099"/>
                  <a:pt x="6666786" y="1167132"/>
                  <a:pt x="6651057" y="1174282"/>
                </a:cubicBezTo>
                <a:cubicBezTo>
                  <a:pt x="6631463" y="1183188"/>
                  <a:pt x="6614315" y="1198489"/>
                  <a:pt x="6593305" y="1203158"/>
                </a:cubicBezTo>
                <a:cubicBezTo>
                  <a:pt x="6555591" y="1211539"/>
                  <a:pt x="6516303" y="1209575"/>
                  <a:pt x="6477802" y="1212783"/>
                </a:cubicBezTo>
                <a:cubicBezTo>
                  <a:pt x="6461760" y="1215991"/>
                  <a:pt x="6446036" y="1222408"/>
                  <a:pt x="6429676" y="1222408"/>
                </a:cubicBezTo>
                <a:cubicBezTo>
                  <a:pt x="6077507" y="1222408"/>
                  <a:pt x="6123019" y="1224468"/>
                  <a:pt x="5909912" y="1203158"/>
                </a:cubicBezTo>
                <a:cubicBezTo>
                  <a:pt x="5891781" y="1199129"/>
                  <a:pt x="5790771" y="1179799"/>
                  <a:pt x="5765533" y="1164657"/>
                </a:cubicBezTo>
                <a:cubicBezTo>
                  <a:pt x="5749491" y="1155032"/>
                  <a:pt x="5733729" y="1144922"/>
                  <a:pt x="5717406" y="1135781"/>
                </a:cubicBezTo>
                <a:cubicBezTo>
                  <a:pt x="5653509" y="1099999"/>
                  <a:pt x="5576685" y="1081687"/>
                  <a:pt x="5524901" y="1029903"/>
                </a:cubicBezTo>
                <a:cubicBezTo>
                  <a:pt x="5515276" y="1020278"/>
                  <a:pt x="5507351" y="1008578"/>
                  <a:pt x="5496025" y="1001027"/>
                </a:cubicBezTo>
                <a:cubicBezTo>
                  <a:pt x="5478117" y="989089"/>
                  <a:pt x="5457169" y="982458"/>
                  <a:pt x="5438274" y="972152"/>
                </a:cubicBezTo>
                <a:cubicBezTo>
                  <a:pt x="5421850" y="963194"/>
                  <a:pt x="5406571" y="952235"/>
                  <a:pt x="5390147" y="943276"/>
                </a:cubicBezTo>
                <a:cubicBezTo>
                  <a:pt x="5371252" y="932970"/>
                  <a:pt x="5350851" y="925473"/>
                  <a:pt x="5332396" y="914400"/>
                </a:cubicBezTo>
                <a:cubicBezTo>
                  <a:pt x="5281919" y="884114"/>
                  <a:pt x="5308688" y="886259"/>
                  <a:pt x="5255394" y="866274"/>
                </a:cubicBezTo>
                <a:cubicBezTo>
                  <a:pt x="5217326" y="851998"/>
                  <a:pt x="5152754" y="850234"/>
                  <a:pt x="5120640" y="847023"/>
                </a:cubicBezTo>
                <a:cubicBezTo>
                  <a:pt x="5069305" y="856648"/>
                  <a:pt x="5016185" y="859383"/>
                  <a:pt x="4966636" y="875899"/>
                </a:cubicBezTo>
                <a:cubicBezTo>
                  <a:pt x="4955661" y="879557"/>
                  <a:pt x="4952559" y="894428"/>
                  <a:pt x="4947385" y="904775"/>
                </a:cubicBezTo>
                <a:cubicBezTo>
                  <a:pt x="4942848" y="913850"/>
                  <a:pt x="4940547" y="923895"/>
                  <a:pt x="4937760" y="933650"/>
                </a:cubicBezTo>
                <a:cubicBezTo>
                  <a:pt x="4934126" y="946370"/>
                  <a:pt x="4935473" y="961145"/>
                  <a:pt x="4928135" y="972152"/>
                </a:cubicBezTo>
                <a:cubicBezTo>
                  <a:pt x="4921718" y="981777"/>
                  <a:pt x="4907965" y="983784"/>
                  <a:pt x="4899259" y="991402"/>
                </a:cubicBezTo>
                <a:cubicBezTo>
                  <a:pt x="4882185" y="1006341"/>
                  <a:pt x="4867175" y="1023486"/>
                  <a:pt x="4851133" y="1039528"/>
                </a:cubicBezTo>
                <a:cubicBezTo>
                  <a:pt x="4844716" y="1061987"/>
                  <a:pt x="4838028" y="1084370"/>
                  <a:pt x="4831882" y="1106905"/>
                </a:cubicBezTo>
                <a:cubicBezTo>
                  <a:pt x="4824925" y="1132413"/>
                  <a:pt x="4821504" y="1162766"/>
                  <a:pt x="4803006" y="1183907"/>
                </a:cubicBezTo>
                <a:cubicBezTo>
                  <a:pt x="4789478" y="1199368"/>
                  <a:pt x="4770922" y="1209574"/>
                  <a:pt x="4754880" y="1222408"/>
                </a:cubicBezTo>
                <a:cubicBezTo>
                  <a:pt x="4709962" y="1219200"/>
                  <a:pt x="4664284" y="1221615"/>
                  <a:pt x="4620126" y="1212783"/>
                </a:cubicBezTo>
                <a:cubicBezTo>
                  <a:pt x="4599021" y="1208562"/>
                  <a:pt x="4581968" y="1192813"/>
                  <a:pt x="4562375" y="1183907"/>
                </a:cubicBezTo>
                <a:cubicBezTo>
                  <a:pt x="4546646" y="1176757"/>
                  <a:pt x="4529461" y="1172848"/>
                  <a:pt x="4514248" y="1164657"/>
                </a:cubicBezTo>
                <a:cubicBezTo>
                  <a:pt x="4392525" y="1099114"/>
                  <a:pt x="4478068" y="1130137"/>
                  <a:pt x="4408370" y="1106905"/>
                </a:cubicBezTo>
                <a:cubicBezTo>
                  <a:pt x="4379494" y="1084446"/>
                  <a:pt x="4352181" y="1059820"/>
                  <a:pt x="4321743" y="1039528"/>
                </a:cubicBezTo>
                <a:cubicBezTo>
                  <a:pt x="4313301" y="1033900"/>
                  <a:pt x="4301942" y="1034440"/>
                  <a:pt x="4292867" y="1029903"/>
                </a:cubicBezTo>
                <a:cubicBezTo>
                  <a:pt x="4276134" y="1021536"/>
                  <a:pt x="4261694" y="1008938"/>
                  <a:pt x="4244741" y="1001027"/>
                </a:cubicBezTo>
                <a:cubicBezTo>
                  <a:pt x="4228679" y="993532"/>
                  <a:pt x="4132456" y="956649"/>
                  <a:pt x="4100362" y="943276"/>
                </a:cubicBezTo>
                <a:cubicBezTo>
                  <a:pt x="4034282" y="915743"/>
                  <a:pt x="4043526" y="917713"/>
                  <a:pt x="3984859" y="895149"/>
                </a:cubicBezTo>
                <a:cubicBezTo>
                  <a:pt x="3959274" y="885308"/>
                  <a:pt x="3934057" y="874336"/>
                  <a:pt x="3907857" y="866274"/>
                </a:cubicBezTo>
                <a:cubicBezTo>
                  <a:pt x="3866147" y="853440"/>
                  <a:pt x="3824830" y="839255"/>
                  <a:pt x="3782728" y="827773"/>
                </a:cubicBezTo>
                <a:cubicBezTo>
                  <a:pt x="3754190" y="819990"/>
                  <a:pt x="3725490" y="811881"/>
                  <a:pt x="3696101" y="808522"/>
                </a:cubicBezTo>
                <a:cubicBezTo>
                  <a:pt x="3612977" y="799022"/>
                  <a:pt x="3445844" y="789272"/>
                  <a:pt x="3445844" y="789272"/>
                </a:cubicBezTo>
                <a:cubicBezTo>
                  <a:pt x="3433010" y="811731"/>
                  <a:pt x="3432066" y="849041"/>
                  <a:pt x="3407343" y="856648"/>
                </a:cubicBezTo>
                <a:cubicBezTo>
                  <a:pt x="3339809" y="877428"/>
                  <a:pt x="3266001" y="860406"/>
                  <a:pt x="3195587" y="866274"/>
                </a:cubicBezTo>
                <a:cubicBezTo>
                  <a:pt x="3150370" y="870042"/>
                  <a:pt x="3105752" y="879107"/>
                  <a:pt x="3060834" y="885524"/>
                </a:cubicBezTo>
                <a:cubicBezTo>
                  <a:pt x="3051209" y="904775"/>
                  <a:pt x="3046356" y="927278"/>
                  <a:pt x="3031958" y="943276"/>
                </a:cubicBezTo>
                <a:cubicBezTo>
                  <a:pt x="2975620" y="1005874"/>
                  <a:pt x="2991833" y="966362"/>
                  <a:pt x="2945330" y="991402"/>
                </a:cubicBezTo>
                <a:cubicBezTo>
                  <a:pt x="2912386" y="1009141"/>
                  <a:pt x="2881689" y="1030810"/>
                  <a:pt x="2849078" y="1049154"/>
                </a:cubicBezTo>
                <a:cubicBezTo>
                  <a:pt x="2800483" y="1076489"/>
                  <a:pt x="2803149" y="1074088"/>
                  <a:pt x="2762450" y="1087655"/>
                </a:cubicBezTo>
                <a:cubicBezTo>
                  <a:pt x="2759242" y="1135781"/>
                  <a:pt x="2767212" y="1185996"/>
                  <a:pt x="2752825" y="1232034"/>
                </a:cubicBezTo>
                <a:cubicBezTo>
                  <a:pt x="2748879" y="1244660"/>
                  <a:pt x="2727487" y="1240343"/>
                  <a:pt x="2714324" y="1241659"/>
                </a:cubicBezTo>
                <a:cubicBezTo>
                  <a:pt x="2663144" y="1246777"/>
                  <a:pt x="2611655" y="1248076"/>
                  <a:pt x="2560320" y="1251284"/>
                </a:cubicBezTo>
                <a:cubicBezTo>
                  <a:pt x="2544278" y="1257701"/>
                  <a:pt x="2526167" y="1260373"/>
                  <a:pt x="2512194" y="1270535"/>
                </a:cubicBezTo>
                <a:cubicBezTo>
                  <a:pt x="2490177" y="1286548"/>
                  <a:pt x="2474790" y="1310199"/>
                  <a:pt x="2454442" y="1328286"/>
                </a:cubicBezTo>
                <a:cubicBezTo>
                  <a:pt x="2445796" y="1335972"/>
                  <a:pt x="2435191" y="1341120"/>
                  <a:pt x="2425566" y="1347537"/>
                </a:cubicBezTo>
                <a:cubicBezTo>
                  <a:pt x="2412732" y="1366787"/>
                  <a:pt x="2397412" y="1384594"/>
                  <a:pt x="2387065" y="1405288"/>
                </a:cubicBezTo>
                <a:cubicBezTo>
                  <a:pt x="2371611" y="1436196"/>
                  <a:pt x="2366343" y="1471910"/>
                  <a:pt x="2348564" y="1501541"/>
                </a:cubicBezTo>
                <a:cubicBezTo>
                  <a:pt x="2338939" y="1517583"/>
                  <a:pt x="2328773" y="1533313"/>
                  <a:pt x="2319688" y="1549667"/>
                </a:cubicBezTo>
                <a:cubicBezTo>
                  <a:pt x="2312720" y="1562210"/>
                  <a:pt x="2311162" y="1578635"/>
                  <a:pt x="2300438" y="1588168"/>
                </a:cubicBezTo>
                <a:cubicBezTo>
                  <a:pt x="2284830" y="1602042"/>
                  <a:pt x="2171124" y="1658217"/>
                  <a:pt x="2156059" y="1665170"/>
                </a:cubicBezTo>
                <a:cubicBezTo>
                  <a:pt x="2140371" y="1672410"/>
                  <a:pt x="2122857" y="1675715"/>
                  <a:pt x="2107933" y="1684421"/>
                </a:cubicBezTo>
                <a:cubicBezTo>
                  <a:pt x="2084093" y="1698328"/>
                  <a:pt x="2064611" y="1719016"/>
                  <a:pt x="2040556" y="1732547"/>
                </a:cubicBezTo>
                <a:cubicBezTo>
                  <a:pt x="2013015" y="1748039"/>
                  <a:pt x="1981750" y="1756067"/>
                  <a:pt x="1953928" y="1771048"/>
                </a:cubicBezTo>
                <a:cubicBezTo>
                  <a:pt x="1939803" y="1778654"/>
                  <a:pt x="1929409" y="1792059"/>
                  <a:pt x="1915427" y="1799924"/>
                </a:cubicBezTo>
                <a:cubicBezTo>
                  <a:pt x="1717508" y="1911254"/>
                  <a:pt x="1871967" y="1806217"/>
                  <a:pt x="1732547" y="1905802"/>
                </a:cubicBezTo>
                <a:cubicBezTo>
                  <a:pt x="1716461" y="1959425"/>
                  <a:pt x="1672821" y="2108427"/>
                  <a:pt x="1655545" y="2146434"/>
                </a:cubicBezTo>
                <a:cubicBezTo>
                  <a:pt x="1644124" y="2171560"/>
                  <a:pt x="1623461" y="2191351"/>
                  <a:pt x="1607419" y="2213810"/>
                </a:cubicBezTo>
                <a:cubicBezTo>
                  <a:pt x="1597794" y="2249103"/>
                  <a:pt x="1585343" y="2283744"/>
                  <a:pt x="1578543" y="2319688"/>
                </a:cubicBezTo>
                <a:cubicBezTo>
                  <a:pt x="1525369" y="2600750"/>
                  <a:pt x="1588628" y="2497064"/>
                  <a:pt x="1520792" y="2598821"/>
                </a:cubicBezTo>
                <a:cubicBezTo>
                  <a:pt x="1503383" y="2668453"/>
                  <a:pt x="1502181" y="2676896"/>
                  <a:pt x="1482290" y="2743200"/>
                </a:cubicBezTo>
                <a:cubicBezTo>
                  <a:pt x="1479375" y="2752918"/>
                  <a:pt x="1476662" y="2762750"/>
                  <a:pt x="1472665" y="2772076"/>
                </a:cubicBezTo>
                <a:cubicBezTo>
                  <a:pt x="1467013" y="2785264"/>
                  <a:pt x="1460383" y="2798034"/>
                  <a:pt x="1453415" y="2810577"/>
                </a:cubicBezTo>
                <a:cubicBezTo>
                  <a:pt x="1444330" y="2826931"/>
                  <a:pt x="1437054" y="2844797"/>
                  <a:pt x="1424539" y="2858703"/>
                </a:cubicBezTo>
                <a:cubicBezTo>
                  <a:pt x="1407776" y="2877329"/>
                  <a:pt x="1386038" y="2890787"/>
                  <a:pt x="1366787" y="2906829"/>
                </a:cubicBezTo>
                <a:cubicBezTo>
                  <a:pt x="1360370" y="2922871"/>
                  <a:pt x="1354687" y="2939227"/>
                  <a:pt x="1347537" y="2954956"/>
                </a:cubicBezTo>
                <a:cubicBezTo>
                  <a:pt x="1338631" y="2974549"/>
                  <a:pt x="1327139" y="2992925"/>
                  <a:pt x="1318661" y="3012707"/>
                </a:cubicBezTo>
                <a:cubicBezTo>
                  <a:pt x="1307862" y="3037903"/>
                  <a:pt x="1300328" y="3064405"/>
                  <a:pt x="1289785" y="3089709"/>
                </a:cubicBezTo>
                <a:cubicBezTo>
                  <a:pt x="1278696" y="3116323"/>
                  <a:pt x="1256368" y="3153223"/>
                  <a:pt x="1241659" y="3176337"/>
                </a:cubicBezTo>
                <a:cubicBezTo>
                  <a:pt x="1229238" y="3195856"/>
                  <a:pt x="1220159" y="3218395"/>
                  <a:pt x="1203158" y="3234088"/>
                </a:cubicBezTo>
                <a:cubicBezTo>
                  <a:pt x="1132615" y="3299205"/>
                  <a:pt x="1115721" y="3292020"/>
                  <a:pt x="1029903" y="3311090"/>
                </a:cubicBezTo>
                <a:cubicBezTo>
                  <a:pt x="959318" y="3307882"/>
                  <a:pt x="888515" y="3307862"/>
                  <a:pt x="818147" y="3301465"/>
                </a:cubicBezTo>
                <a:cubicBezTo>
                  <a:pt x="797797" y="3299615"/>
                  <a:pt x="701096" y="3279980"/>
                  <a:pt x="664143" y="3272589"/>
                </a:cubicBezTo>
                <a:cubicBezTo>
                  <a:pt x="628850" y="3288631"/>
                  <a:pt x="590521" y="3299211"/>
                  <a:pt x="558265" y="3320716"/>
                </a:cubicBezTo>
                <a:cubicBezTo>
                  <a:pt x="549823" y="3326344"/>
                  <a:pt x="550630" y="3339643"/>
                  <a:pt x="548640" y="3349592"/>
                </a:cubicBezTo>
                <a:cubicBezTo>
                  <a:pt x="544191" y="3371838"/>
                  <a:pt x="543464" y="3394722"/>
                  <a:pt x="539015" y="3416968"/>
                </a:cubicBezTo>
                <a:cubicBezTo>
                  <a:pt x="529862" y="3462731"/>
                  <a:pt x="528797" y="3490522"/>
                  <a:pt x="500514" y="3522846"/>
                </a:cubicBezTo>
                <a:cubicBezTo>
                  <a:pt x="341062" y="3705078"/>
                  <a:pt x="552731" y="3459626"/>
                  <a:pt x="404261" y="3599848"/>
                </a:cubicBezTo>
                <a:cubicBezTo>
                  <a:pt x="359697" y="3641936"/>
                  <a:pt x="320842" y="3689684"/>
                  <a:pt x="279133" y="3734602"/>
                </a:cubicBezTo>
                <a:cubicBezTo>
                  <a:pt x="275924" y="3747436"/>
                  <a:pt x="272482" y="3760213"/>
                  <a:pt x="269507" y="3773103"/>
                </a:cubicBezTo>
                <a:cubicBezTo>
                  <a:pt x="262856" y="3801925"/>
                  <a:pt x="257785" y="3831124"/>
                  <a:pt x="250257" y="3859730"/>
                </a:cubicBezTo>
                <a:cubicBezTo>
                  <a:pt x="241732" y="3892124"/>
                  <a:pt x="235721" y="3925711"/>
                  <a:pt x="221381" y="3955983"/>
                </a:cubicBezTo>
                <a:cubicBezTo>
                  <a:pt x="206524" y="3987347"/>
                  <a:pt x="182880" y="4013734"/>
                  <a:pt x="163629" y="4042610"/>
                </a:cubicBezTo>
                <a:cubicBezTo>
                  <a:pt x="160421" y="4052235"/>
                  <a:pt x="158347" y="4062317"/>
                  <a:pt x="154004" y="4071486"/>
                </a:cubicBezTo>
                <a:cubicBezTo>
                  <a:pt x="92688" y="4200931"/>
                  <a:pt x="93194" y="4197154"/>
                  <a:pt x="38501" y="4292867"/>
                </a:cubicBezTo>
                <a:cubicBezTo>
                  <a:pt x="8431" y="4403122"/>
                  <a:pt x="35492" y="4372878"/>
                  <a:pt x="0" y="4408370"/>
                </a:cubicBez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97C104C0-90CB-61B6-4F95-3C84C01EDE3A}"/>
              </a:ext>
            </a:extLst>
          </p:cNvPr>
          <p:cNvSpPr/>
          <p:nvPr/>
        </p:nvSpPr>
        <p:spPr>
          <a:xfrm>
            <a:off x="27432" y="621792"/>
            <a:ext cx="5541264" cy="2715768"/>
          </a:xfrm>
          <a:custGeom>
            <a:avLst/>
            <a:gdLst>
              <a:gd name="csX0" fmla="*/ 0 w 5541264"/>
              <a:gd name="csY0" fmla="*/ 0 h 2715768"/>
              <a:gd name="csX1" fmla="*/ 45720 w 5541264"/>
              <a:gd name="csY1" fmla="*/ 45720 h 2715768"/>
              <a:gd name="csX2" fmla="*/ 118872 w 5541264"/>
              <a:gd name="csY2" fmla="*/ 109728 h 2715768"/>
              <a:gd name="csX3" fmla="*/ 219456 w 5541264"/>
              <a:gd name="csY3" fmla="*/ 228600 h 2715768"/>
              <a:gd name="csX4" fmla="*/ 256032 w 5541264"/>
              <a:gd name="csY4" fmla="*/ 310896 h 2715768"/>
              <a:gd name="csX5" fmla="*/ 265176 w 5541264"/>
              <a:gd name="csY5" fmla="*/ 347472 h 2715768"/>
              <a:gd name="csX6" fmla="*/ 310896 w 5541264"/>
              <a:gd name="csY6" fmla="*/ 676656 h 2715768"/>
              <a:gd name="csX7" fmla="*/ 411480 w 5541264"/>
              <a:gd name="csY7" fmla="*/ 813816 h 2715768"/>
              <a:gd name="csX8" fmla="*/ 521208 w 5541264"/>
              <a:gd name="csY8" fmla="*/ 841248 h 2715768"/>
              <a:gd name="csX9" fmla="*/ 822960 w 5541264"/>
              <a:gd name="csY9" fmla="*/ 832104 h 2715768"/>
              <a:gd name="csX10" fmla="*/ 896112 w 5541264"/>
              <a:gd name="csY10" fmla="*/ 841248 h 2715768"/>
              <a:gd name="csX11" fmla="*/ 987552 w 5541264"/>
              <a:gd name="csY11" fmla="*/ 877824 h 2715768"/>
              <a:gd name="csX12" fmla="*/ 1024128 w 5541264"/>
              <a:gd name="csY12" fmla="*/ 886968 h 2715768"/>
              <a:gd name="csX13" fmla="*/ 1271016 w 5541264"/>
              <a:gd name="csY13" fmla="*/ 850392 h 2715768"/>
              <a:gd name="csX14" fmla="*/ 1344168 w 5541264"/>
              <a:gd name="csY14" fmla="*/ 813816 h 2715768"/>
              <a:gd name="csX15" fmla="*/ 1408176 w 5541264"/>
              <a:gd name="csY15" fmla="*/ 795528 h 2715768"/>
              <a:gd name="csX16" fmla="*/ 1453896 w 5541264"/>
              <a:gd name="csY16" fmla="*/ 813816 h 2715768"/>
              <a:gd name="csX17" fmla="*/ 1481328 w 5541264"/>
              <a:gd name="csY17" fmla="*/ 850392 h 2715768"/>
              <a:gd name="csX18" fmla="*/ 1508760 w 5541264"/>
              <a:gd name="csY18" fmla="*/ 868680 h 2715768"/>
              <a:gd name="csX19" fmla="*/ 1572768 w 5541264"/>
              <a:gd name="csY19" fmla="*/ 987552 h 2715768"/>
              <a:gd name="csX20" fmla="*/ 1609344 w 5541264"/>
              <a:gd name="csY20" fmla="*/ 1024128 h 2715768"/>
              <a:gd name="csX21" fmla="*/ 1627632 w 5541264"/>
              <a:gd name="csY21" fmla="*/ 1051560 h 2715768"/>
              <a:gd name="csX22" fmla="*/ 1673352 w 5541264"/>
              <a:gd name="csY22" fmla="*/ 1106424 h 2715768"/>
              <a:gd name="csX23" fmla="*/ 1709928 w 5541264"/>
              <a:gd name="csY23" fmla="*/ 1161288 h 2715768"/>
              <a:gd name="csX24" fmla="*/ 1764792 w 5541264"/>
              <a:gd name="csY24" fmla="*/ 1197864 h 2715768"/>
              <a:gd name="csX25" fmla="*/ 1783080 w 5541264"/>
              <a:gd name="csY25" fmla="*/ 1225296 h 2715768"/>
              <a:gd name="csX26" fmla="*/ 1901952 w 5541264"/>
              <a:gd name="csY26" fmla="*/ 1271016 h 2715768"/>
              <a:gd name="csX27" fmla="*/ 1938528 w 5541264"/>
              <a:gd name="csY27" fmla="*/ 1289304 h 2715768"/>
              <a:gd name="csX28" fmla="*/ 1984248 w 5541264"/>
              <a:gd name="csY28" fmla="*/ 1298448 h 2715768"/>
              <a:gd name="csX29" fmla="*/ 2048256 w 5541264"/>
              <a:gd name="csY29" fmla="*/ 1472184 h 2715768"/>
              <a:gd name="csX30" fmla="*/ 2167128 w 5541264"/>
              <a:gd name="csY30" fmla="*/ 1508760 h 2715768"/>
              <a:gd name="csX31" fmla="*/ 2258568 w 5541264"/>
              <a:gd name="csY31" fmla="*/ 1536192 h 2715768"/>
              <a:gd name="csX32" fmla="*/ 2313432 w 5541264"/>
              <a:gd name="csY32" fmla="*/ 1554480 h 2715768"/>
              <a:gd name="csX33" fmla="*/ 2359152 w 5541264"/>
              <a:gd name="csY33" fmla="*/ 1563624 h 2715768"/>
              <a:gd name="csX34" fmla="*/ 2395728 w 5541264"/>
              <a:gd name="csY34" fmla="*/ 1581912 h 2715768"/>
              <a:gd name="csX35" fmla="*/ 2423160 w 5541264"/>
              <a:gd name="csY35" fmla="*/ 1600200 h 2715768"/>
              <a:gd name="csX36" fmla="*/ 2596896 w 5541264"/>
              <a:gd name="csY36" fmla="*/ 1591056 h 2715768"/>
              <a:gd name="csX37" fmla="*/ 2642616 w 5541264"/>
              <a:gd name="csY37" fmla="*/ 1563624 h 2715768"/>
              <a:gd name="csX38" fmla="*/ 2688336 w 5541264"/>
              <a:gd name="csY38" fmla="*/ 1545336 h 2715768"/>
              <a:gd name="csX39" fmla="*/ 2761488 w 5541264"/>
              <a:gd name="csY39" fmla="*/ 1490472 h 2715768"/>
              <a:gd name="csX40" fmla="*/ 2798064 w 5541264"/>
              <a:gd name="csY40" fmla="*/ 1463040 h 2715768"/>
              <a:gd name="csX41" fmla="*/ 2825496 w 5541264"/>
              <a:gd name="csY41" fmla="*/ 1481328 h 2715768"/>
              <a:gd name="csX42" fmla="*/ 2852928 w 5541264"/>
              <a:gd name="csY42" fmla="*/ 1490472 h 2715768"/>
              <a:gd name="csX43" fmla="*/ 2889504 w 5541264"/>
              <a:gd name="csY43" fmla="*/ 1517904 h 2715768"/>
              <a:gd name="csX44" fmla="*/ 2944368 w 5541264"/>
              <a:gd name="csY44" fmla="*/ 1563624 h 2715768"/>
              <a:gd name="csX45" fmla="*/ 2971800 w 5541264"/>
              <a:gd name="csY45" fmla="*/ 1581912 h 2715768"/>
              <a:gd name="csX46" fmla="*/ 3017520 w 5541264"/>
              <a:gd name="csY46" fmla="*/ 1591056 h 2715768"/>
              <a:gd name="csX47" fmla="*/ 3054096 w 5541264"/>
              <a:gd name="csY47" fmla="*/ 1600200 h 2715768"/>
              <a:gd name="csX48" fmla="*/ 3191256 w 5541264"/>
              <a:gd name="csY48" fmla="*/ 1618488 h 2715768"/>
              <a:gd name="csX49" fmla="*/ 3374136 w 5541264"/>
              <a:gd name="csY49" fmla="*/ 1600200 h 2715768"/>
              <a:gd name="csX50" fmla="*/ 3410712 w 5541264"/>
              <a:gd name="csY50" fmla="*/ 1581912 h 2715768"/>
              <a:gd name="csX51" fmla="*/ 3547872 w 5541264"/>
              <a:gd name="csY51" fmla="*/ 1618488 h 2715768"/>
              <a:gd name="csX52" fmla="*/ 3621024 w 5541264"/>
              <a:gd name="csY52" fmla="*/ 1627632 h 2715768"/>
              <a:gd name="csX53" fmla="*/ 3685032 w 5541264"/>
              <a:gd name="csY53" fmla="*/ 1636776 h 2715768"/>
              <a:gd name="csX54" fmla="*/ 3721608 w 5541264"/>
              <a:gd name="csY54" fmla="*/ 1645920 h 2715768"/>
              <a:gd name="csX55" fmla="*/ 3794760 w 5541264"/>
              <a:gd name="csY55" fmla="*/ 1691640 h 2715768"/>
              <a:gd name="csX56" fmla="*/ 3858768 w 5541264"/>
              <a:gd name="csY56" fmla="*/ 1746504 h 2715768"/>
              <a:gd name="csX57" fmla="*/ 3959352 w 5541264"/>
              <a:gd name="csY57" fmla="*/ 1783080 h 2715768"/>
              <a:gd name="csX58" fmla="*/ 4041648 w 5541264"/>
              <a:gd name="csY58" fmla="*/ 1810512 h 2715768"/>
              <a:gd name="csX59" fmla="*/ 4151376 w 5541264"/>
              <a:gd name="csY59" fmla="*/ 1837944 h 2715768"/>
              <a:gd name="csX60" fmla="*/ 4187952 w 5541264"/>
              <a:gd name="csY60" fmla="*/ 1847088 h 2715768"/>
              <a:gd name="csX61" fmla="*/ 4242816 w 5541264"/>
              <a:gd name="csY61" fmla="*/ 1865376 h 2715768"/>
              <a:gd name="csX62" fmla="*/ 4361688 w 5541264"/>
              <a:gd name="csY62" fmla="*/ 1883664 h 2715768"/>
              <a:gd name="csX63" fmla="*/ 4407408 w 5541264"/>
              <a:gd name="csY63" fmla="*/ 1892808 h 2715768"/>
              <a:gd name="csX64" fmla="*/ 4544568 w 5541264"/>
              <a:gd name="csY64" fmla="*/ 1956816 h 2715768"/>
              <a:gd name="csX65" fmla="*/ 4581144 w 5541264"/>
              <a:gd name="csY65" fmla="*/ 1965960 h 2715768"/>
              <a:gd name="csX66" fmla="*/ 4645152 w 5541264"/>
              <a:gd name="csY66" fmla="*/ 1956816 h 2715768"/>
              <a:gd name="csX67" fmla="*/ 4690872 w 5541264"/>
              <a:gd name="csY67" fmla="*/ 1947672 h 2715768"/>
              <a:gd name="csX68" fmla="*/ 4700016 w 5541264"/>
              <a:gd name="csY68" fmla="*/ 1975104 h 2715768"/>
              <a:gd name="csX69" fmla="*/ 4727448 w 5541264"/>
              <a:gd name="csY69" fmla="*/ 2084832 h 2715768"/>
              <a:gd name="csX70" fmla="*/ 4818888 w 5541264"/>
              <a:gd name="csY70" fmla="*/ 2167128 h 2715768"/>
              <a:gd name="csX71" fmla="*/ 4956048 w 5541264"/>
              <a:gd name="csY71" fmla="*/ 2240280 h 2715768"/>
              <a:gd name="csX72" fmla="*/ 5020056 w 5541264"/>
              <a:gd name="csY72" fmla="*/ 2304288 h 2715768"/>
              <a:gd name="csX73" fmla="*/ 5047488 w 5541264"/>
              <a:gd name="csY73" fmla="*/ 2331720 h 2715768"/>
              <a:gd name="csX74" fmla="*/ 5138928 w 5541264"/>
              <a:gd name="csY74" fmla="*/ 2395728 h 2715768"/>
              <a:gd name="csX75" fmla="*/ 5166360 w 5541264"/>
              <a:gd name="csY75" fmla="*/ 2432304 h 2715768"/>
              <a:gd name="csX76" fmla="*/ 5202936 w 5541264"/>
              <a:gd name="csY76" fmla="*/ 2450592 h 2715768"/>
              <a:gd name="csX77" fmla="*/ 5285232 w 5541264"/>
              <a:gd name="csY77" fmla="*/ 2532888 h 2715768"/>
              <a:gd name="csX78" fmla="*/ 5358384 w 5541264"/>
              <a:gd name="csY78" fmla="*/ 2578608 h 2715768"/>
              <a:gd name="csX79" fmla="*/ 5413248 w 5541264"/>
              <a:gd name="csY79" fmla="*/ 2615184 h 2715768"/>
              <a:gd name="csX80" fmla="*/ 5468112 w 5541264"/>
              <a:gd name="csY80" fmla="*/ 2660904 h 2715768"/>
              <a:gd name="csX81" fmla="*/ 5495544 w 5541264"/>
              <a:gd name="csY81" fmla="*/ 2688336 h 2715768"/>
              <a:gd name="csX82" fmla="*/ 5541264 w 5541264"/>
              <a:gd name="csY82" fmla="*/ 2715768 h 27157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Lst>
            <a:rect l="l" t="t" r="r" b="b"/>
            <a:pathLst>
              <a:path w="5541264" h="2715768">
                <a:moveTo>
                  <a:pt x="0" y="0"/>
                </a:moveTo>
                <a:cubicBezTo>
                  <a:pt x="15240" y="15240"/>
                  <a:pt x="29883" y="31101"/>
                  <a:pt x="45720" y="45720"/>
                </a:cubicBezTo>
                <a:cubicBezTo>
                  <a:pt x="69528" y="67697"/>
                  <a:pt x="95961" y="86817"/>
                  <a:pt x="118872" y="109728"/>
                </a:cubicBezTo>
                <a:cubicBezTo>
                  <a:pt x="122002" y="112858"/>
                  <a:pt x="201608" y="192905"/>
                  <a:pt x="219456" y="228600"/>
                </a:cubicBezTo>
                <a:cubicBezTo>
                  <a:pt x="232881" y="255450"/>
                  <a:pt x="245256" y="282878"/>
                  <a:pt x="256032" y="310896"/>
                </a:cubicBezTo>
                <a:cubicBezTo>
                  <a:pt x="260543" y="322626"/>
                  <a:pt x="263312" y="335044"/>
                  <a:pt x="265176" y="347472"/>
                </a:cubicBezTo>
                <a:cubicBezTo>
                  <a:pt x="281609" y="457028"/>
                  <a:pt x="257848" y="579402"/>
                  <a:pt x="310896" y="676656"/>
                </a:cubicBezTo>
                <a:cubicBezTo>
                  <a:pt x="334734" y="720359"/>
                  <a:pt x="356568" y="791205"/>
                  <a:pt x="411480" y="813816"/>
                </a:cubicBezTo>
                <a:cubicBezTo>
                  <a:pt x="446342" y="828171"/>
                  <a:pt x="521208" y="841248"/>
                  <a:pt x="521208" y="841248"/>
                </a:cubicBezTo>
                <a:cubicBezTo>
                  <a:pt x="621792" y="838200"/>
                  <a:pt x="722330" y="832104"/>
                  <a:pt x="822960" y="832104"/>
                </a:cubicBezTo>
                <a:cubicBezTo>
                  <a:pt x="847534" y="832104"/>
                  <a:pt x="872435" y="834671"/>
                  <a:pt x="896112" y="841248"/>
                </a:cubicBezTo>
                <a:cubicBezTo>
                  <a:pt x="927742" y="850034"/>
                  <a:pt x="955704" y="869862"/>
                  <a:pt x="987552" y="877824"/>
                </a:cubicBezTo>
                <a:lnTo>
                  <a:pt x="1024128" y="886968"/>
                </a:lnTo>
                <a:cubicBezTo>
                  <a:pt x="1106424" y="874776"/>
                  <a:pt x="1189913" y="868930"/>
                  <a:pt x="1271016" y="850392"/>
                </a:cubicBezTo>
                <a:cubicBezTo>
                  <a:pt x="1297593" y="844317"/>
                  <a:pt x="1318856" y="823941"/>
                  <a:pt x="1344168" y="813816"/>
                </a:cubicBezTo>
                <a:cubicBezTo>
                  <a:pt x="1364771" y="805575"/>
                  <a:pt x="1386840" y="801624"/>
                  <a:pt x="1408176" y="795528"/>
                </a:cubicBezTo>
                <a:cubicBezTo>
                  <a:pt x="1423416" y="801624"/>
                  <a:pt x="1440765" y="803968"/>
                  <a:pt x="1453896" y="813816"/>
                </a:cubicBezTo>
                <a:cubicBezTo>
                  <a:pt x="1466088" y="822960"/>
                  <a:pt x="1470552" y="839616"/>
                  <a:pt x="1481328" y="850392"/>
                </a:cubicBezTo>
                <a:cubicBezTo>
                  <a:pt x="1489099" y="858163"/>
                  <a:pt x="1499616" y="862584"/>
                  <a:pt x="1508760" y="868680"/>
                </a:cubicBezTo>
                <a:cubicBezTo>
                  <a:pt x="1519367" y="889895"/>
                  <a:pt x="1553421" y="962677"/>
                  <a:pt x="1572768" y="987552"/>
                </a:cubicBezTo>
                <a:cubicBezTo>
                  <a:pt x="1583354" y="1001162"/>
                  <a:pt x="1598123" y="1011037"/>
                  <a:pt x="1609344" y="1024128"/>
                </a:cubicBezTo>
                <a:cubicBezTo>
                  <a:pt x="1616496" y="1032472"/>
                  <a:pt x="1620885" y="1042885"/>
                  <a:pt x="1627632" y="1051560"/>
                </a:cubicBezTo>
                <a:cubicBezTo>
                  <a:pt x="1642247" y="1070351"/>
                  <a:pt x="1659069" y="1087379"/>
                  <a:pt x="1673352" y="1106424"/>
                </a:cubicBezTo>
                <a:cubicBezTo>
                  <a:pt x="1686540" y="1124008"/>
                  <a:pt x="1694386" y="1145746"/>
                  <a:pt x="1709928" y="1161288"/>
                </a:cubicBezTo>
                <a:cubicBezTo>
                  <a:pt x="1725470" y="1176830"/>
                  <a:pt x="1764792" y="1197864"/>
                  <a:pt x="1764792" y="1197864"/>
                </a:cubicBezTo>
                <a:cubicBezTo>
                  <a:pt x="1770888" y="1207008"/>
                  <a:pt x="1773383" y="1220124"/>
                  <a:pt x="1783080" y="1225296"/>
                </a:cubicBezTo>
                <a:cubicBezTo>
                  <a:pt x="1820539" y="1245274"/>
                  <a:pt x="1863980" y="1252030"/>
                  <a:pt x="1901952" y="1271016"/>
                </a:cubicBezTo>
                <a:cubicBezTo>
                  <a:pt x="1914144" y="1277112"/>
                  <a:pt x="1925596" y="1284993"/>
                  <a:pt x="1938528" y="1289304"/>
                </a:cubicBezTo>
                <a:cubicBezTo>
                  <a:pt x="1953272" y="1294219"/>
                  <a:pt x="1969008" y="1295400"/>
                  <a:pt x="1984248" y="1298448"/>
                </a:cubicBezTo>
                <a:cubicBezTo>
                  <a:pt x="1993723" y="1339508"/>
                  <a:pt x="2001500" y="1437117"/>
                  <a:pt x="2048256" y="1472184"/>
                </a:cubicBezTo>
                <a:cubicBezTo>
                  <a:pt x="2084383" y="1499279"/>
                  <a:pt x="2126653" y="1497967"/>
                  <a:pt x="2167128" y="1508760"/>
                </a:cubicBezTo>
                <a:cubicBezTo>
                  <a:pt x="2197876" y="1516959"/>
                  <a:pt x="2228194" y="1526700"/>
                  <a:pt x="2258568" y="1536192"/>
                </a:cubicBezTo>
                <a:cubicBezTo>
                  <a:pt x="2276968" y="1541942"/>
                  <a:pt x="2294834" y="1549408"/>
                  <a:pt x="2313432" y="1554480"/>
                </a:cubicBezTo>
                <a:cubicBezTo>
                  <a:pt x="2328426" y="1558569"/>
                  <a:pt x="2343912" y="1560576"/>
                  <a:pt x="2359152" y="1563624"/>
                </a:cubicBezTo>
                <a:cubicBezTo>
                  <a:pt x="2371344" y="1569720"/>
                  <a:pt x="2383893" y="1575149"/>
                  <a:pt x="2395728" y="1581912"/>
                </a:cubicBezTo>
                <a:cubicBezTo>
                  <a:pt x="2405270" y="1587364"/>
                  <a:pt x="2412182" y="1599701"/>
                  <a:pt x="2423160" y="1600200"/>
                </a:cubicBezTo>
                <a:lnTo>
                  <a:pt x="2596896" y="1591056"/>
                </a:lnTo>
                <a:cubicBezTo>
                  <a:pt x="2612136" y="1581912"/>
                  <a:pt x="2626720" y="1571572"/>
                  <a:pt x="2642616" y="1563624"/>
                </a:cubicBezTo>
                <a:cubicBezTo>
                  <a:pt x="2657297" y="1556283"/>
                  <a:pt x="2674357" y="1553939"/>
                  <a:pt x="2688336" y="1545336"/>
                </a:cubicBezTo>
                <a:cubicBezTo>
                  <a:pt x="2714295" y="1529362"/>
                  <a:pt x="2737104" y="1508760"/>
                  <a:pt x="2761488" y="1490472"/>
                </a:cubicBezTo>
                <a:lnTo>
                  <a:pt x="2798064" y="1463040"/>
                </a:lnTo>
                <a:cubicBezTo>
                  <a:pt x="2807208" y="1469136"/>
                  <a:pt x="2815666" y="1476413"/>
                  <a:pt x="2825496" y="1481328"/>
                </a:cubicBezTo>
                <a:cubicBezTo>
                  <a:pt x="2834117" y="1485639"/>
                  <a:pt x="2844559" y="1485690"/>
                  <a:pt x="2852928" y="1490472"/>
                </a:cubicBezTo>
                <a:cubicBezTo>
                  <a:pt x="2866160" y="1498033"/>
                  <a:pt x="2877604" y="1508384"/>
                  <a:pt x="2889504" y="1517904"/>
                </a:cubicBezTo>
                <a:cubicBezTo>
                  <a:pt x="2908093" y="1532775"/>
                  <a:pt x="2925577" y="1549009"/>
                  <a:pt x="2944368" y="1563624"/>
                </a:cubicBezTo>
                <a:cubicBezTo>
                  <a:pt x="2953043" y="1570371"/>
                  <a:pt x="2961510" y="1578053"/>
                  <a:pt x="2971800" y="1581912"/>
                </a:cubicBezTo>
                <a:cubicBezTo>
                  <a:pt x="2986352" y="1587369"/>
                  <a:pt x="3002348" y="1587685"/>
                  <a:pt x="3017520" y="1591056"/>
                </a:cubicBezTo>
                <a:cubicBezTo>
                  <a:pt x="3029788" y="1593782"/>
                  <a:pt x="3041731" y="1597952"/>
                  <a:pt x="3054096" y="1600200"/>
                </a:cubicBezTo>
                <a:cubicBezTo>
                  <a:pt x="3081858" y="1605248"/>
                  <a:pt x="3165781" y="1615304"/>
                  <a:pt x="3191256" y="1618488"/>
                </a:cubicBezTo>
                <a:cubicBezTo>
                  <a:pt x="3252216" y="1612392"/>
                  <a:pt x="3313706" y="1610272"/>
                  <a:pt x="3374136" y="1600200"/>
                </a:cubicBezTo>
                <a:cubicBezTo>
                  <a:pt x="3387582" y="1597959"/>
                  <a:pt x="3397081" y="1581912"/>
                  <a:pt x="3410712" y="1581912"/>
                </a:cubicBezTo>
                <a:cubicBezTo>
                  <a:pt x="3429846" y="1581912"/>
                  <a:pt x="3526391" y="1614192"/>
                  <a:pt x="3547872" y="1618488"/>
                </a:cubicBezTo>
                <a:cubicBezTo>
                  <a:pt x="3571969" y="1623307"/>
                  <a:pt x="3596666" y="1624384"/>
                  <a:pt x="3621024" y="1627632"/>
                </a:cubicBezTo>
                <a:cubicBezTo>
                  <a:pt x="3642388" y="1630480"/>
                  <a:pt x="3663827" y="1632921"/>
                  <a:pt x="3685032" y="1636776"/>
                </a:cubicBezTo>
                <a:cubicBezTo>
                  <a:pt x="3697397" y="1639024"/>
                  <a:pt x="3709841" y="1641507"/>
                  <a:pt x="3721608" y="1645920"/>
                </a:cubicBezTo>
                <a:cubicBezTo>
                  <a:pt x="3751121" y="1656987"/>
                  <a:pt x="3770416" y="1671722"/>
                  <a:pt x="3794760" y="1691640"/>
                </a:cubicBezTo>
                <a:cubicBezTo>
                  <a:pt x="3816509" y="1709435"/>
                  <a:pt x="3835663" y="1730509"/>
                  <a:pt x="3858768" y="1746504"/>
                </a:cubicBezTo>
                <a:cubicBezTo>
                  <a:pt x="3900672" y="1775514"/>
                  <a:pt x="3914000" y="1774010"/>
                  <a:pt x="3959352" y="1783080"/>
                </a:cubicBezTo>
                <a:cubicBezTo>
                  <a:pt x="4035740" y="1821274"/>
                  <a:pt x="3953018" y="1783923"/>
                  <a:pt x="4041648" y="1810512"/>
                </a:cubicBezTo>
                <a:cubicBezTo>
                  <a:pt x="4183148" y="1852962"/>
                  <a:pt x="3971630" y="1805263"/>
                  <a:pt x="4151376" y="1837944"/>
                </a:cubicBezTo>
                <a:cubicBezTo>
                  <a:pt x="4163741" y="1840192"/>
                  <a:pt x="4175915" y="1843477"/>
                  <a:pt x="4187952" y="1847088"/>
                </a:cubicBezTo>
                <a:cubicBezTo>
                  <a:pt x="4206416" y="1852627"/>
                  <a:pt x="4223913" y="1861595"/>
                  <a:pt x="4242816" y="1865376"/>
                </a:cubicBezTo>
                <a:cubicBezTo>
                  <a:pt x="4347644" y="1886342"/>
                  <a:pt x="4217756" y="1861521"/>
                  <a:pt x="4361688" y="1883664"/>
                </a:cubicBezTo>
                <a:cubicBezTo>
                  <a:pt x="4377049" y="1886027"/>
                  <a:pt x="4392168" y="1889760"/>
                  <a:pt x="4407408" y="1892808"/>
                </a:cubicBezTo>
                <a:cubicBezTo>
                  <a:pt x="4449285" y="1913746"/>
                  <a:pt x="4498152" y="1941344"/>
                  <a:pt x="4544568" y="1956816"/>
                </a:cubicBezTo>
                <a:cubicBezTo>
                  <a:pt x="4556490" y="1960790"/>
                  <a:pt x="4568952" y="1962912"/>
                  <a:pt x="4581144" y="1965960"/>
                </a:cubicBezTo>
                <a:cubicBezTo>
                  <a:pt x="4602480" y="1962912"/>
                  <a:pt x="4623893" y="1960359"/>
                  <a:pt x="4645152" y="1956816"/>
                </a:cubicBezTo>
                <a:cubicBezTo>
                  <a:pt x="4660482" y="1954261"/>
                  <a:pt x="4676128" y="1942757"/>
                  <a:pt x="4690872" y="1947672"/>
                </a:cubicBezTo>
                <a:cubicBezTo>
                  <a:pt x="4700016" y="1950720"/>
                  <a:pt x="4697532" y="1965791"/>
                  <a:pt x="4700016" y="1975104"/>
                </a:cubicBezTo>
                <a:cubicBezTo>
                  <a:pt x="4709730" y="2011533"/>
                  <a:pt x="4711308" y="2050760"/>
                  <a:pt x="4727448" y="2084832"/>
                </a:cubicBezTo>
                <a:cubicBezTo>
                  <a:pt x="4757990" y="2149309"/>
                  <a:pt x="4773279" y="2141066"/>
                  <a:pt x="4818888" y="2167128"/>
                </a:cubicBezTo>
                <a:cubicBezTo>
                  <a:pt x="4941989" y="2237471"/>
                  <a:pt x="4869204" y="2205542"/>
                  <a:pt x="4956048" y="2240280"/>
                </a:cubicBezTo>
                <a:lnTo>
                  <a:pt x="5020056" y="2304288"/>
                </a:lnTo>
                <a:cubicBezTo>
                  <a:pt x="5029200" y="2313432"/>
                  <a:pt x="5036399" y="2325067"/>
                  <a:pt x="5047488" y="2331720"/>
                </a:cubicBezTo>
                <a:cubicBezTo>
                  <a:pt x="5082807" y="2352911"/>
                  <a:pt x="5109129" y="2365929"/>
                  <a:pt x="5138928" y="2395728"/>
                </a:cubicBezTo>
                <a:cubicBezTo>
                  <a:pt x="5149704" y="2406504"/>
                  <a:pt x="5154789" y="2422386"/>
                  <a:pt x="5166360" y="2432304"/>
                </a:cubicBezTo>
                <a:cubicBezTo>
                  <a:pt x="5176709" y="2441175"/>
                  <a:pt x="5192530" y="2441787"/>
                  <a:pt x="5202936" y="2450592"/>
                </a:cubicBezTo>
                <a:cubicBezTo>
                  <a:pt x="5232551" y="2475651"/>
                  <a:pt x="5251966" y="2512928"/>
                  <a:pt x="5285232" y="2532888"/>
                </a:cubicBezTo>
                <a:cubicBezTo>
                  <a:pt x="5291605" y="2536712"/>
                  <a:pt x="5346321" y="2568556"/>
                  <a:pt x="5358384" y="2578608"/>
                </a:cubicBezTo>
                <a:cubicBezTo>
                  <a:pt x="5404047" y="2616661"/>
                  <a:pt x="5365039" y="2599114"/>
                  <a:pt x="5413248" y="2615184"/>
                </a:cubicBezTo>
                <a:cubicBezTo>
                  <a:pt x="5449301" y="2669263"/>
                  <a:pt x="5409050" y="2618717"/>
                  <a:pt x="5468112" y="2660904"/>
                </a:cubicBezTo>
                <a:cubicBezTo>
                  <a:pt x="5478635" y="2668420"/>
                  <a:pt x="5484784" y="2681163"/>
                  <a:pt x="5495544" y="2688336"/>
                </a:cubicBezTo>
                <a:cubicBezTo>
                  <a:pt x="5566765" y="2735817"/>
                  <a:pt x="5484309" y="2658813"/>
                  <a:pt x="5541264" y="2715768"/>
                </a:cubicBez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39CE946F-5AD8-ED19-7DFB-366264A02FCA}"/>
              </a:ext>
            </a:extLst>
          </p:cNvPr>
          <p:cNvCxnSpPr/>
          <p:nvPr/>
        </p:nvCxnSpPr>
        <p:spPr>
          <a:xfrm flipH="1">
            <a:off x="1746504" y="1709928"/>
            <a:ext cx="91440" cy="28346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3A7F57-1CDF-D783-551F-C0A8533F9252}"/>
              </a:ext>
            </a:extLst>
          </p:cNvPr>
          <p:cNvCxnSpPr/>
          <p:nvPr/>
        </p:nvCxnSpPr>
        <p:spPr>
          <a:xfrm flipH="1">
            <a:off x="3416808" y="2090928"/>
            <a:ext cx="91440" cy="28346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70FDF7D-C100-B059-F9F8-3D241D6F2EC5}"/>
              </a:ext>
            </a:extLst>
          </p:cNvPr>
          <p:cNvCxnSpPr>
            <a:cxnSpLocks/>
          </p:cNvCxnSpPr>
          <p:nvPr/>
        </p:nvCxnSpPr>
        <p:spPr>
          <a:xfrm>
            <a:off x="6096000" y="2569464"/>
            <a:ext cx="88413" cy="3810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E5A4EF-7A0B-97B3-CD6F-CE229A6C585F}"/>
              </a:ext>
            </a:extLst>
          </p:cNvPr>
          <p:cNvCxnSpPr>
            <a:cxnSpLocks/>
          </p:cNvCxnSpPr>
          <p:nvPr/>
        </p:nvCxnSpPr>
        <p:spPr>
          <a:xfrm>
            <a:off x="8432121" y="2459736"/>
            <a:ext cx="71799" cy="30022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3E41F3-5EF8-09ED-8823-54BBBFF7C048}"/>
              </a:ext>
            </a:extLst>
          </p:cNvPr>
          <p:cNvCxnSpPr/>
          <p:nvPr/>
        </p:nvCxnSpPr>
        <p:spPr>
          <a:xfrm flipH="1">
            <a:off x="11746992" y="1648567"/>
            <a:ext cx="91440" cy="28346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70C542-728D-CE08-CF3E-A4CB565AE89C}"/>
              </a:ext>
            </a:extLst>
          </p:cNvPr>
          <p:cNvCxnSpPr>
            <a:cxnSpLocks/>
          </p:cNvCxnSpPr>
          <p:nvPr/>
        </p:nvCxnSpPr>
        <p:spPr>
          <a:xfrm flipH="1">
            <a:off x="5001768" y="2950464"/>
            <a:ext cx="340815" cy="211836"/>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6017CF-03B5-3A10-B94E-B04BB72E99AB}"/>
              </a:ext>
            </a:extLst>
          </p:cNvPr>
          <p:cNvCxnSpPr>
            <a:cxnSpLocks/>
          </p:cNvCxnSpPr>
          <p:nvPr/>
        </p:nvCxnSpPr>
        <p:spPr>
          <a:xfrm flipH="1" flipV="1">
            <a:off x="10552176" y="2232660"/>
            <a:ext cx="411480" cy="7162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675C80-2CA2-4850-5E57-C6E354DB7635}"/>
              </a:ext>
            </a:extLst>
          </p:cNvPr>
          <p:cNvCxnSpPr>
            <a:cxnSpLocks/>
          </p:cNvCxnSpPr>
          <p:nvPr/>
        </p:nvCxnSpPr>
        <p:spPr>
          <a:xfrm>
            <a:off x="11585448" y="1613515"/>
            <a:ext cx="73152" cy="366161"/>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5DD3747-33EE-7B35-CD35-D682857855E0}"/>
              </a:ext>
            </a:extLst>
          </p:cNvPr>
          <p:cNvCxnSpPr>
            <a:cxnSpLocks/>
          </p:cNvCxnSpPr>
          <p:nvPr/>
        </p:nvCxnSpPr>
        <p:spPr>
          <a:xfrm>
            <a:off x="10881360" y="2043634"/>
            <a:ext cx="274320" cy="186079"/>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DCEA7A-F074-D0D7-65AB-82FC9A6B3B73}"/>
              </a:ext>
            </a:extLst>
          </p:cNvPr>
          <p:cNvCxnSpPr>
            <a:cxnSpLocks/>
          </p:cNvCxnSpPr>
          <p:nvPr/>
        </p:nvCxnSpPr>
        <p:spPr>
          <a:xfrm>
            <a:off x="3230638" y="5861304"/>
            <a:ext cx="277610"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1B27B6-EBEB-5EE8-614E-9B9CF9CD9864}"/>
              </a:ext>
            </a:extLst>
          </p:cNvPr>
          <p:cNvCxnSpPr>
            <a:cxnSpLocks/>
          </p:cNvCxnSpPr>
          <p:nvPr/>
        </p:nvCxnSpPr>
        <p:spPr>
          <a:xfrm>
            <a:off x="4581144" y="4591050"/>
            <a:ext cx="241468" cy="899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FBCCC6-5A67-4B76-2447-1A9DA45B1F70}"/>
              </a:ext>
            </a:extLst>
          </p:cNvPr>
          <p:cNvCxnSpPr>
            <a:cxnSpLocks/>
          </p:cNvCxnSpPr>
          <p:nvPr/>
        </p:nvCxnSpPr>
        <p:spPr>
          <a:xfrm>
            <a:off x="4701878" y="4169664"/>
            <a:ext cx="299890" cy="18288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19478A4C-6066-CBA4-E062-FC81C4BC60E3}"/>
              </a:ext>
            </a:extLst>
          </p:cNvPr>
          <p:cNvSpPr/>
          <p:nvPr/>
        </p:nvSpPr>
        <p:spPr>
          <a:xfrm>
            <a:off x="6430297" y="3077497"/>
            <a:ext cx="248793" cy="1936955"/>
          </a:xfrm>
          <a:custGeom>
            <a:avLst/>
            <a:gdLst>
              <a:gd name="csX0" fmla="*/ 49161 w 248793"/>
              <a:gd name="csY0" fmla="*/ 1936955 h 1936955"/>
              <a:gd name="csX1" fmla="*/ 88490 w 248793"/>
              <a:gd name="csY1" fmla="*/ 1818968 h 1936955"/>
              <a:gd name="csX2" fmla="*/ 216309 w 248793"/>
              <a:gd name="csY2" fmla="*/ 1533832 h 1936955"/>
              <a:gd name="csX3" fmla="*/ 235974 w 248793"/>
              <a:gd name="csY3" fmla="*/ 1376516 h 1936955"/>
              <a:gd name="csX4" fmla="*/ 235974 w 248793"/>
              <a:gd name="csY4" fmla="*/ 353961 h 1936955"/>
              <a:gd name="csX5" fmla="*/ 196645 w 248793"/>
              <a:gd name="csY5" fmla="*/ 226142 h 1936955"/>
              <a:gd name="csX6" fmla="*/ 167148 w 248793"/>
              <a:gd name="csY6" fmla="*/ 196645 h 1936955"/>
              <a:gd name="csX7" fmla="*/ 68826 w 248793"/>
              <a:gd name="csY7" fmla="*/ 49161 h 1936955"/>
              <a:gd name="csX8" fmla="*/ 0 w 248793"/>
              <a:gd name="csY8" fmla="*/ 0 h 1936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8793" h="1936955">
                <a:moveTo>
                  <a:pt x="49161" y="1936955"/>
                </a:moveTo>
                <a:cubicBezTo>
                  <a:pt x="62271" y="1897626"/>
                  <a:pt x="69950" y="1856048"/>
                  <a:pt x="88490" y="1818968"/>
                </a:cubicBezTo>
                <a:cubicBezTo>
                  <a:pt x="200718" y="1594512"/>
                  <a:pt x="163639" y="1691847"/>
                  <a:pt x="216309" y="1533832"/>
                </a:cubicBezTo>
                <a:cubicBezTo>
                  <a:pt x="222864" y="1481393"/>
                  <a:pt x="231329" y="1429158"/>
                  <a:pt x="235974" y="1376516"/>
                </a:cubicBezTo>
                <a:cubicBezTo>
                  <a:pt x="262871" y="1071683"/>
                  <a:pt x="239671" y="525875"/>
                  <a:pt x="235974" y="353961"/>
                </a:cubicBezTo>
                <a:cubicBezTo>
                  <a:pt x="234859" y="302118"/>
                  <a:pt x="225287" y="269105"/>
                  <a:pt x="196645" y="226142"/>
                </a:cubicBezTo>
                <a:cubicBezTo>
                  <a:pt x="188932" y="214572"/>
                  <a:pt x="174861" y="208215"/>
                  <a:pt x="167148" y="196645"/>
                </a:cubicBezTo>
                <a:cubicBezTo>
                  <a:pt x="102409" y="99537"/>
                  <a:pt x="182644" y="162979"/>
                  <a:pt x="68826" y="49161"/>
                </a:cubicBezTo>
                <a:cubicBezTo>
                  <a:pt x="48890" y="29225"/>
                  <a:pt x="0" y="0"/>
                  <a:pt x="0" y="0"/>
                </a:cubicBezTo>
              </a:path>
            </a:pathLst>
          </a:custGeom>
          <a:ln w="571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C7204271-4149-DE82-C16E-CDBB217BC1B4}"/>
              </a:ext>
            </a:extLst>
          </p:cNvPr>
          <p:cNvSpPr/>
          <p:nvPr/>
        </p:nvSpPr>
        <p:spPr>
          <a:xfrm>
            <a:off x="6803923" y="2772697"/>
            <a:ext cx="1819438" cy="2635045"/>
          </a:xfrm>
          <a:custGeom>
            <a:avLst/>
            <a:gdLst>
              <a:gd name="csX0" fmla="*/ 0 w 1819438"/>
              <a:gd name="csY0" fmla="*/ 2635045 h 2635045"/>
              <a:gd name="csX1" fmla="*/ 226142 w 1819438"/>
              <a:gd name="csY1" fmla="*/ 2399071 h 2635045"/>
              <a:gd name="csX2" fmla="*/ 304800 w 1819438"/>
              <a:gd name="csY2" fmla="*/ 2231922 h 2635045"/>
              <a:gd name="csX3" fmla="*/ 521109 w 1819438"/>
              <a:gd name="csY3" fmla="*/ 1946787 h 2635045"/>
              <a:gd name="csX4" fmla="*/ 639096 w 1819438"/>
              <a:gd name="csY4" fmla="*/ 1809135 h 2635045"/>
              <a:gd name="csX5" fmla="*/ 776748 w 1819438"/>
              <a:gd name="csY5" fmla="*/ 1681316 h 2635045"/>
              <a:gd name="csX6" fmla="*/ 983225 w 1819438"/>
              <a:gd name="csY6" fmla="*/ 1435509 h 2635045"/>
              <a:gd name="csX7" fmla="*/ 1376516 w 1819438"/>
              <a:gd name="csY7" fmla="*/ 1189703 h 2635045"/>
              <a:gd name="csX8" fmla="*/ 1415845 w 1819438"/>
              <a:gd name="csY8" fmla="*/ 1140542 h 2635045"/>
              <a:gd name="csX9" fmla="*/ 1494503 w 1819438"/>
              <a:gd name="csY9" fmla="*/ 953729 h 2635045"/>
              <a:gd name="csX10" fmla="*/ 1602658 w 1819438"/>
              <a:gd name="csY10" fmla="*/ 786580 h 2635045"/>
              <a:gd name="csX11" fmla="*/ 1789471 w 1819438"/>
              <a:gd name="csY11" fmla="*/ 521109 h 2635045"/>
              <a:gd name="csX12" fmla="*/ 1799303 w 1819438"/>
              <a:gd name="csY12" fmla="*/ 481780 h 2635045"/>
              <a:gd name="csX13" fmla="*/ 1818967 w 1819438"/>
              <a:gd name="csY13" fmla="*/ 422787 h 2635045"/>
              <a:gd name="csX14" fmla="*/ 1809135 w 1819438"/>
              <a:gd name="csY14" fmla="*/ 108155 h 2635045"/>
              <a:gd name="csX15" fmla="*/ 1809135 w 1819438"/>
              <a:gd name="csY15" fmla="*/ 0 h 2635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819438" h="2635045">
                <a:moveTo>
                  <a:pt x="0" y="2635045"/>
                </a:moveTo>
                <a:cubicBezTo>
                  <a:pt x="97971" y="2569731"/>
                  <a:pt x="162361" y="2534607"/>
                  <a:pt x="226142" y="2399071"/>
                </a:cubicBezTo>
                <a:cubicBezTo>
                  <a:pt x="252361" y="2343355"/>
                  <a:pt x="272164" y="2284140"/>
                  <a:pt x="304800" y="2231922"/>
                </a:cubicBezTo>
                <a:cubicBezTo>
                  <a:pt x="396186" y="2085703"/>
                  <a:pt x="347986" y="2155729"/>
                  <a:pt x="521109" y="1946787"/>
                </a:cubicBezTo>
                <a:cubicBezTo>
                  <a:pt x="559666" y="1900252"/>
                  <a:pt x="594811" y="1850256"/>
                  <a:pt x="639096" y="1809135"/>
                </a:cubicBezTo>
                <a:cubicBezTo>
                  <a:pt x="684980" y="1766529"/>
                  <a:pt x="735415" y="1728350"/>
                  <a:pt x="776748" y="1681316"/>
                </a:cubicBezTo>
                <a:cubicBezTo>
                  <a:pt x="838930" y="1610558"/>
                  <a:pt x="892736" y="1491400"/>
                  <a:pt x="983225" y="1435509"/>
                </a:cubicBezTo>
                <a:cubicBezTo>
                  <a:pt x="1146818" y="1334466"/>
                  <a:pt x="1245787" y="1304090"/>
                  <a:pt x="1376516" y="1189703"/>
                </a:cubicBezTo>
                <a:cubicBezTo>
                  <a:pt x="1392309" y="1175884"/>
                  <a:pt x="1405557" y="1158833"/>
                  <a:pt x="1415845" y="1140542"/>
                </a:cubicBezTo>
                <a:cubicBezTo>
                  <a:pt x="1498468" y="993657"/>
                  <a:pt x="1435633" y="1078827"/>
                  <a:pt x="1494503" y="953729"/>
                </a:cubicBezTo>
                <a:cubicBezTo>
                  <a:pt x="1536378" y="864744"/>
                  <a:pt x="1545954" y="864885"/>
                  <a:pt x="1602658" y="786580"/>
                </a:cubicBezTo>
                <a:cubicBezTo>
                  <a:pt x="1738085" y="599563"/>
                  <a:pt x="1710433" y="639667"/>
                  <a:pt x="1789471" y="521109"/>
                </a:cubicBezTo>
                <a:cubicBezTo>
                  <a:pt x="1792748" y="507999"/>
                  <a:pt x="1795420" y="494723"/>
                  <a:pt x="1799303" y="481780"/>
                </a:cubicBezTo>
                <a:cubicBezTo>
                  <a:pt x="1805259" y="461926"/>
                  <a:pt x="1818422" y="443508"/>
                  <a:pt x="1818967" y="422787"/>
                </a:cubicBezTo>
                <a:cubicBezTo>
                  <a:pt x="1821727" y="317895"/>
                  <a:pt x="1811574" y="213055"/>
                  <a:pt x="1809135" y="108155"/>
                </a:cubicBezTo>
                <a:cubicBezTo>
                  <a:pt x="1808297" y="72113"/>
                  <a:pt x="1809135" y="36052"/>
                  <a:pt x="1809135" y="0"/>
                </a:cubicBezTo>
              </a:path>
            </a:pathLst>
          </a:custGeom>
          <a:ln w="571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dirty="0"/>
          </a:p>
        </p:txBody>
      </p:sp>
      <p:sp>
        <p:nvSpPr>
          <p:cNvPr id="8" name="Oval 7">
            <a:extLst>
              <a:ext uri="{FF2B5EF4-FFF2-40B4-BE49-F238E27FC236}">
                <a16:creationId xmlns:a16="http://schemas.microsoft.com/office/drawing/2014/main" id="{7474B059-AB31-1B7B-5DCB-254D750AC244}"/>
              </a:ext>
            </a:extLst>
          </p:cNvPr>
          <p:cNvSpPr/>
          <p:nvPr/>
        </p:nvSpPr>
        <p:spPr>
          <a:xfrm>
            <a:off x="5525955" y="4820223"/>
            <a:ext cx="1199536" cy="14248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Shape 1">
            <a:extLst>
              <a:ext uri="{FF2B5EF4-FFF2-40B4-BE49-F238E27FC236}">
                <a16:creationId xmlns:a16="http://schemas.microsoft.com/office/drawing/2014/main" id="{BEE244A3-29B1-ABEE-BE5D-6D272A701E78}"/>
              </a:ext>
            </a:extLst>
          </p:cNvPr>
          <p:cNvSpPr/>
          <p:nvPr/>
        </p:nvSpPr>
        <p:spPr>
          <a:xfrm>
            <a:off x="5029200" y="4333993"/>
            <a:ext cx="1088136" cy="457463"/>
          </a:xfrm>
          <a:custGeom>
            <a:avLst/>
            <a:gdLst>
              <a:gd name="csX0" fmla="*/ 1088136 w 1088136"/>
              <a:gd name="csY0" fmla="*/ 457463 h 457463"/>
              <a:gd name="csX1" fmla="*/ 1024128 w 1088136"/>
              <a:gd name="csY1" fmla="*/ 448319 h 457463"/>
              <a:gd name="csX2" fmla="*/ 941832 w 1088136"/>
              <a:gd name="csY2" fmla="*/ 420887 h 457463"/>
              <a:gd name="csX3" fmla="*/ 896112 w 1088136"/>
              <a:gd name="csY3" fmla="*/ 411743 h 457463"/>
              <a:gd name="csX4" fmla="*/ 804672 w 1088136"/>
              <a:gd name="csY4" fmla="*/ 366023 h 457463"/>
              <a:gd name="csX5" fmla="*/ 777240 w 1088136"/>
              <a:gd name="csY5" fmla="*/ 347735 h 457463"/>
              <a:gd name="csX6" fmla="*/ 694944 w 1088136"/>
              <a:gd name="csY6" fmla="*/ 283727 h 457463"/>
              <a:gd name="csX7" fmla="*/ 621792 w 1088136"/>
              <a:gd name="csY7" fmla="*/ 238007 h 457463"/>
              <a:gd name="csX8" fmla="*/ 557784 w 1088136"/>
              <a:gd name="csY8" fmla="*/ 183143 h 457463"/>
              <a:gd name="csX9" fmla="*/ 530352 w 1088136"/>
              <a:gd name="csY9" fmla="*/ 173999 h 457463"/>
              <a:gd name="csX10" fmla="*/ 265176 w 1088136"/>
              <a:gd name="csY10" fmla="*/ 55127 h 457463"/>
              <a:gd name="csX11" fmla="*/ 182880 w 1088136"/>
              <a:gd name="csY11" fmla="*/ 18551 h 457463"/>
              <a:gd name="csX12" fmla="*/ 155448 w 1088136"/>
              <a:gd name="csY12" fmla="*/ 9407 h 457463"/>
              <a:gd name="csX13" fmla="*/ 0 w 1088136"/>
              <a:gd name="csY13" fmla="*/ 263 h 4574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088136" h="457463">
                <a:moveTo>
                  <a:pt x="1088136" y="457463"/>
                </a:moveTo>
                <a:cubicBezTo>
                  <a:pt x="1066800" y="454415"/>
                  <a:pt x="1045037" y="453546"/>
                  <a:pt x="1024128" y="448319"/>
                </a:cubicBezTo>
                <a:cubicBezTo>
                  <a:pt x="996075" y="441306"/>
                  <a:pt x="969635" y="428831"/>
                  <a:pt x="941832" y="420887"/>
                </a:cubicBezTo>
                <a:cubicBezTo>
                  <a:pt x="926888" y="416617"/>
                  <a:pt x="911352" y="414791"/>
                  <a:pt x="896112" y="411743"/>
                </a:cubicBezTo>
                <a:cubicBezTo>
                  <a:pt x="768945" y="335443"/>
                  <a:pt x="929115" y="428245"/>
                  <a:pt x="804672" y="366023"/>
                </a:cubicBezTo>
                <a:cubicBezTo>
                  <a:pt x="794842" y="361108"/>
                  <a:pt x="786032" y="354329"/>
                  <a:pt x="777240" y="347735"/>
                </a:cubicBezTo>
                <a:cubicBezTo>
                  <a:pt x="749438" y="326883"/>
                  <a:pt x="723336" y="303768"/>
                  <a:pt x="694944" y="283727"/>
                </a:cubicBezTo>
                <a:cubicBezTo>
                  <a:pt x="671452" y="267145"/>
                  <a:pt x="645047" y="254920"/>
                  <a:pt x="621792" y="238007"/>
                </a:cubicBezTo>
                <a:cubicBezTo>
                  <a:pt x="562339" y="194769"/>
                  <a:pt x="629742" y="224262"/>
                  <a:pt x="557784" y="183143"/>
                </a:cubicBezTo>
                <a:cubicBezTo>
                  <a:pt x="549415" y="178361"/>
                  <a:pt x="539182" y="177862"/>
                  <a:pt x="530352" y="173999"/>
                </a:cubicBezTo>
                <a:cubicBezTo>
                  <a:pt x="441607" y="135173"/>
                  <a:pt x="353598" y="94684"/>
                  <a:pt x="265176" y="55127"/>
                </a:cubicBezTo>
                <a:cubicBezTo>
                  <a:pt x="237774" y="42868"/>
                  <a:pt x="211359" y="28044"/>
                  <a:pt x="182880" y="18551"/>
                </a:cubicBezTo>
                <a:cubicBezTo>
                  <a:pt x="173736" y="15503"/>
                  <a:pt x="164955" y="10992"/>
                  <a:pt x="155448" y="9407"/>
                </a:cubicBezTo>
                <a:cubicBezTo>
                  <a:pt x="84427" y="-2430"/>
                  <a:pt x="69381" y="263"/>
                  <a:pt x="0" y="263"/>
                </a:cubicBezTo>
              </a:path>
            </a:pathLst>
          </a:custGeom>
          <a:noFill/>
          <a:ln w="57150">
            <a:solidFill>
              <a:srgbClr val="7030A0"/>
            </a:solidFill>
            <a:headEnd type="arrow"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79C54990-13E1-E76F-F920-95D33B0627B3}"/>
              </a:ext>
            </a:extLst>
          </p:cNvPr>
          <p:cNvSpPr/>
          <p:nvPr/>
        </p:nvSpPr>
        <p:spPr>
          <a:xfrm>
            <a:off x="4828032" y="4599432"/>
            <a:ext cx="1060704" cy="1691640"/>
          </a:xfrm>
          <a:custGeom>
            <a:avLst/>
            <a:gdLst>
              <a:gd name="csX0" fmla="*/ 1060704 w 1060704"/>
              <a:gd name="csY0" fmla="*/ 1691640 h 1691640"/>
              <a:gd name="csX1" fmla="*/ 996696 w 1060704"/>
              <a:gd name="csY1" fmla="*/ 1554480 h 1691640"/>
              <a:gd name="csX2" fmla="*/ 950976 w 1060704"/>
              <a:gd name="csY2" fmla="*/ 1453896 h 1691640"/>
              <a:gd name="csX3" fmla="*/ 923544 w 1060704"/>
              <a:gd name="csY3" fmla="*/ 1408176 h 1691640"/>
              <a:gd name="csX4" fmla="*/ 859536 w 1060704"/>
              <a:gd name="csY4" fmla="*/ 1271016 h 1691640"/>
              <a:gd name="csX5" fmla="*/ 832104 w 1060704"/>
              <a:gd name="csY5" fmla="*/ 1234440 h 1691640"/>
              <a:gd name="csX6" fmla="*/ 786384 w 1060704"/>
              <a:gd name="csY6" fmla="*/ 1143000 h 1691640"/>
              <a:gd name="csX7" fmla="*/ 685800 w 1060704"/>
              <a:gd name="csY7" fmla="*/ 1024128 h 1691640"/>
              <a:gd name="csX8" fmla="*/ 603504 w 1060704"/>
              <a:gd name="csY8" fmla="*/ 896112 h 1691640"/>
              <a:gd name="csX9" fmla="*/ 585216 w 1060704"/>
              <a:gd name="csY9" fmla="*/ 841248 h 1691640"/>
              <a:gd name="csX10" fmla="*/ 457200 w 1060704"/>
              <a:gd name="csY10" fmla="*/ 704088 h 1691640"/>
              <a:gd name="csX11" fmla="*/ 384048 w 1060704"/>
              <a:gd name="csY11" fmla="*/ 630936 h 1691640"/>
              <a:gd name="csX12" fmla="*/ 283464 w 1060704"/>
              <a:gd name="csY12" fmla="*/ 484632 h 1691640"/>
              <a:gd name="csX13" fmla="*/ 210312 w 1060704"/>
              <a:gd name="csY13" fmla="*/ 365760 h 1691640"/>
              <a:gd name="csX14" fmla="*/ 155448 w 1060704"/>
              <a:gd name="csY14" fmla="*/ 292608 h 1691640"/>
              <a:gd name="csX15" fmla="*/ 118872 w 1060704"/>
              <a:gd name="csY15" fmla="*/ 210312 h 1691640"/>
              <a:gd name="csX16" fmla="*/ 64008 w 1060704"/>
              <a:gd name="csY16" fmla="*/ 118872 h 1691640"/>
              <a:gd name="csX17" fmla="*/ 54864 w 1060704"/>
              <a:gd name="csY17" fmla="*/ 82296 h 1691640"/>
              <a:gd name="csX18" fmla="*/ 18288 w 1060704"/>
              <a:gd name="csY18" fmla="*/ 18288 h 1691640"/>
              <a:gd name="csX19" fmla="*/ 0 w 1060704"/>
              <a:gd name="csY19" fmla="*/ 0 h 1691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060704" h="1691640">
                <a:moveTo>
                  <a:pt x="1060704" y="1691640"/>
                </a:moveTo>
                <a:cubicBezTo>
                  <a:pt x="1023371" y="1598306"/>
                  <a:pt x="1063022" y="1693764"/>
                  <a:pt x="996696" y="1554480"/>
                </a:cubicBezTo>
                <a:cubicBezTo>
                  <a:pt x="980862" y="1521228"/>
                  <a:pt x="967446" y="1486837"/>
                  <a:pt x="950976" y="1453896"/>
                </a:cubicBezTo>
                <a:cubicBezTo>
                  <a:pt x="943028" y="1438000"/>
                  <a:pt x="931492" y="1424072"/>
                  <a:pt x="923544" y="1408176"/>
                </a:cubicBezTo>
                <a:cubicBezTo>
                  <a:pt x="880823" y="1322733"/>
                  <a:pt x="911837" y="1360675"/>
                  <a:pt x="859536" y="1271016"/>
                </a:cubicBezTo>
                <a:cubicBezTo>
                  <a:pt x="851857" y="1257852"/>
                  <a:pt x="839665" y="1247672"/>
                  <a:pt x="832104" y="1234440"/>
                </a:cubicBezTo>
                <a:cubicBezTo>
                  <a:pt x="815197" y="1204852"/>
                  <a:pt x="805845" y="1170975"/>
                  <a:pt x="786384" y="1143000"/>
                </a:cubicBezTo>
                <a:cubicBezTo>
                  <a:pt x="756743" y="1100390"/>
                  <a:pt x="713868" y="1067790"/>
                  <a:pt x="685800" y="1024128"/>
                </a:cubicBezTo>
                <a:cubicBezTo>
                  <a:pt x="658368" y="981456"/>
                  <a:pt x="619546" y="944238"/>
                  <a:pt x="603504" y="896112"/>
                </a:cubicBezTo>
                <a:cubicBezTo>
                  <a:pt x="597408" y="877824"/>
                  <a:pt x="598847" y="854879"/>
                  <a:pt x="585216" y="841248"/>
                </a:cubicBezTo>
                <a:cubicBezTo>
                  <a:pt x="440744" y="696776"/>
                  <a:pt x="637869" y="896049"/>
                  <a:pt x="457200" y="704088"/>
                </a:cubicBezTo>
                <a:cubicBezTo>
                  <a:pt x="433566" y="678977"/>
                  <a:pt x="405452" y="657973"/>
                  <a:pt x="384048" y="630936"/>
                </a:cubicBezTo>
                <a:cubicBezTo>
                  <a:pt x="347314" y="584535"/>
                  <a:pt x="314481" y="535034"/>
                  <a:pt x="283464" y="484632"/>
                </a:cubicBezTo>
                <a:cubicBezTo>
                  <a:pt x="259080" y="445008"/>
                  <a:pt x="238227" y="402981"/>
                  <a:pt x="210312" y="365760"/>
                </a:cubicBezTo>
                <a:cubicBezTo>
                  <a:pt x="192024" y="341376"/>
                  <a:pt x="170902" y="318880"/>
                  <a:pt x="155448" y="292608"/>
                </a:cubicBezTo>
                <a:cubicBezTo>
                  <a:pt x="140228" y="266733"/>
                  <a:pt x="131452" y="237568"/>
                  <a:pt x="118872" y="210312"/>
                </a:cubicBezTo>
                <a:cubicBezTo>
                  <a:pt x="97784" y="164621"/>
                  <a:pt x="96811" y="168076"/>
                  <a:pt x="64008" y="118872"/>
                </a:cubicBezTo>
                <a:cubicBezTo>
                  <a:pt x="60960" y="106680"/>
                  <a:pt x="59277" y="94063"/>
                  <a:pt x="54864" y="82296"/>
                </a:cubicBezTo>
                <a:cubicBezTo>
                  <a:pt x="48238" y="64627"/>
                  <a:pt x="30772" y="33894"/>
                  <a:pt x="18288" y="18288"/>
                </a:cubicBezTo>
                <a:cubicBezTo>
                  <a:pt x="12902" y="11556"/>
                  <a:pt x="6096" y="6096"/>
                  <a:pt x="0" y="0"/>
                </a:cubicBezTo>
              </a:path>
            </a:pathLst>
          </a:custGeom>
          <a:noFill/>
          <a:ln w="57150">
            <a:solidFill>
              <a:srgbClr val="7030A0"/>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3B9AA4FE-D265-7936-2E8C-9F51C53E2A80}"/>
              </a:ext>
            </a:extLst>
          </p:cNvPr>
          <p:cNvSpPr/>
          <p:nvPr/>
        </p:nvSpPr>
        <p:spPr>
          <a:xfrm>
            <a:off x="8714232" y="3127248"/>
            <a:ext cx="402336" cy="566928"/>
          </a:xfrm>
          <a:custGeom>
            <a:avLst/>
            <a:gdLst>
              <a:gd name="csX0" fmla="*/ 0 w 402336"/>
              <a:gd name="csY0" fmla="*/ 0 h 566928"/>
              <a:gd name="csX1" fmla="*/ 146304 w 402336"/>
              <a:gd name="csY1" fmla="*/ 173736 h 566928"/>
              <a:gd name="csX2" fmla="*/ 192024 w 402336"/>
              <a:gd name="csY2" fmla="*/ 237744 h 566928"/>
              <a:gd name="csX3" fmla="*/ 274320 w 402336"/>
              <a:gd name="csY3" fmla="*/ 329184 h 566928"/>
              <a:gd name="csX4" fmla="*/ 338328 w 402336"/>
              <a:gd name="csY4" fmla="*/ 429768 h 566928"/>
              <a:gd name="csX5" fmla="*/ 347472 w 402336"/>
              <a:gd name="csY5" fmla="*/ 457200 h 566928"/>
              <a:gd name="csX6" fmla="*/ 356616 w 402336"/>
              <a:gd name="csY6" fmla="*/ 493776 h 566928"/>
              <a:gd name="csX7" fmla="*/ 393192 w 402336"/>
              <a:gd name="csY7" fmla="*/ 548640 h 566928"/>
              <a:gd name="csX8" fmla="*/ 402336 w 402336"/>
              <a:gd name="csY8" fmla="*/ 566928 h 5669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02336" h="566928">
                <a:moveTo>
                  <a:pt x="0" y="0"/>
                </a:moveTo>
                <a:cubicBezTo>
                  <a:pt x="63532" y="63532"/>
                  <a:pt x="84177" y="80545"/>
                  <a:pt x="146304" y="173736"/>
                </a:cubicBezTo>
                <a:cubicBezTo>
                  <a:pt x="160777" y="195446"/>
                  <a:pt x="175011" y="217896"/>
                  <a:pt x="192024" y="237744"/>
                </a:cubicBezTo>
                <a:cubicBezTo>
                  <a:pt x="218711" y="268879"/>
                  <a:pt x="248462" y="297358"/>
                  <a:pt x="274320" y="329184"/>
                </a:cubicBezTo>
                <a:cubicBezTo>
                  <a:pt x="283741" y="340780"/>
                  <a:pt x="329517" y="412145"/>
                  <a:pt x="338328" y="429768"/>
                </a:cubicBezTo>
                <a:cubicBezTo>
                  <a:pt x="342639" y="438389"/>
                  <a:pt x="344824" y="447932"/>
                  <a:pt x="347472" y="457200"/>
                </a:cubicBezTo>
                <a:cubicBezTo>
                  <a:pt x="350924" y="469284"/>
                  <a:pt x="350996" y="482536"/>
                  <a:pt x="356616" y="493776"/>
                </a:cubicBezTo>
                <a:cubicBezTo>
                  <a:pt x="366446" y="513435"/>
                  <a:pt x="381543" y="530001"/>
                  <a:pt x="393192" y="548640"/>
                </a:cubicBezTo>
                <a:cubicBezTo>
                  <a:pt x="396804" y="554420"/>
                  <a:pt x="399288" y="560832"/>
                  <a:pt x="402336" y="566928"/>
                </a:cubicBezTo>
              </a:path>
            </a:pathLst>
          </a:custGeom>
          <a:noFill/>
          <a:ln w="38100">
            <a:solidFill>
              <a:srgbClr val="7030A0"/>
            </a:solidFill>
            <a:headEnd type="arrow"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3B0C6DF0-631A-A744-72FB-8EDF5231BBBC}"/>
              </a:ext>
            </a:extLst>
          </p:cNvPr>
          <p:cNvSpPr/>
          <p:nvPr/>
        </p:nvSpPr>
        <p:spPr>
          <a:xfrm>
            <a:off x="5752252" y="2367333"/>
            <a:ext cx="1088136" cy="117627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917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83C1-5E94-E6E9-F63E-271D5E1D70B2}"/>
              </a:ext>
            </a:extLst>
          </p:cNvPr>
          <p:cNvSpPr>
            <a:spLocks noGrp="1"/>
          </p:cNvSpPr>
          <p:nvPr>
            <p:ph type="title"/>
          </p:nvPr>
        </p:nvSpPr>
        <p:spPr>
          <a:xfrm>
            <a:off x="838200" y="365125"/>
            <a:ext cx="10515600" cy="512699"/>
          </a:xfrm>
        </p:spPr>
        <p:txBody>
          <a:bodyPr>
            <a:normAutofit fontScale="90000"/>
          </a:bodyPr>
          <a:lstStyle/>
          <a:p>
            <a:r>
              <a:rPr lang="en-GB" b="1" dirty="0">
                <a:solidFill>
                  <a:srgbClr val="95C11F"/>
                </a:solidFill>
              </a:rPr>
              <a:t>Last Two Years</a:t>
            </a:r>
          </a:p>
        </p:txBody>
      </p:sp>
      <p:sp>
        <p:nvSpPr>
          <p:cNvPr id="3" name="Content Placeholder 2">
            <a:extLst>
              <a:ext uri="{FF2B5EF4-FFF2-40B4-BE49-F238E27FC236}">
                <a16:creationId xmlns:a16="http://schemas.microsoft.com/office/drawing/2014/main" id="{EDDE905E-3D0B-EA5B-D7E2-BA8E57DDDD37}"/>
              </a:ext>
            </a:extLst>
          </p:cNvPr>
          <p:cNvSpPr>
            <a:spLocks noGrp="1"/>
          </p:cNvSpPr>
          <p:nvPr>
            <p:ph idx="1"/>
          </p:nvPr>
        </p:nvSpPr>
        <p:spPr>
          <a:xfrm>
            <a:off x="838200" y="1124712"/>
            <a:ext cx="10515600" cy="5052251"/>
          </a:xfrm>
        </p:spPr>
        <p:txBody>
          <a:bodyPr>
            <a:normAutofit/>
          </a:bodyPr>
          <a:lstStyle/>
          <a:p>
            <a:r>
              <a:rPr lang="en-GB" sz="3200" dirty="0"/>
              <a:t>National Grid Telecomms Cable from Power Station through Willington/Repton towards Hartshorne</a:t>
            </a:r>
          </a:p>
          <a:p>
            <a:pPr lvl="1"/>
            <a:r>
              <a:rPr lang="en-GB" sz="3200" dirty="0"/>
              <a:t>Had to come over Willington bridge</a:t>
            </a:r>
          </a:p>
          <a:p>
            <a:pPr lvl="1"/>
            <a:r>
              <a:rPr lang="en-GB" sz="3200" dirty="0"/>
              <a:t>Were going to go down Repton High Street but we modified the plan to Milton Road etc</a:t>
            </a:r>
          </a:p>
          <a:p>
            <a:r>
              <a:rPr lang="en-GB" sz="3200" dirty="0"/>
              <a:t>Gas works renewal in Willington and Repton</a:t>
            </a:r>
          </a:p>
          <a:p>
            <a:r>
              <a:rPr lang="en-GB" sz="3200" dirty="0"/>
              <a:t>DCC Highways Surface Dressing</a:t>
            </a:r>
          </a:p>
          <a:p>
            <a:pPr lvl="1"/>
            <a:r>
              <a:rPr lang="en-GB" sz="3200" dirty="0"/>
              <a:t>Asked for this to be done early mornings for the dressing</a:t>
            </a:r>
          </a:p>
          <a:p>
            <a:pPr lvl="1"/>
            <a:r>
              <a:rPr lang="en-GB" sz="3200" dirty="0"/>
              <a:t>Overnight for associated works</a:t>
            </a:r>
          </a:p>
        </p:txBody>
      </p:sp>
    </p:spTree>
    <p:extLst>
      <p:ext uri="{BB962C8B-B14F-4D97-AF65-F5344CB8AC3E}">
        <p14:creationId xmlns:p14="http://schemas.microsoft.com/office/powerpoint/2010/main" val="248671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22E6-12B0-CDE9-DA14-90FE049DDFCA}"/>
              </a:ext>
            </a:extLst>
          </p:cNvPr>
          <p:cNvSpPr>
            <a:spLocks noGrp="1"/>
          </p:cNvSpPr>
          <p:nvPr>
            <p:ph type="title"/>
          </p:nvPr>
        </p:nvSpPr>
        <p:spPr>
          <a:xfrm>
            <a:off x="838200" y="365125"/>
            <a:ext cx="10515600" cy="750443"/>
          </a:xfrm>
        </p:spPr>
        <p:txBody>
          <a:bodyPr/>
          <a:lstStyle/>
          <a:p>
            <a:r>
              <a:rPr lang="en-GB" b="1" dirty="0">
                <a:solidFill>
                  <a:srgbClr val="95C11F"/>
                </a:solidFill>
              </a:rPr>
              <a:t>The Current Situation</a:t>
            </a:r>
          </a:p>
        </p:txBody>
      </p:sp>
      <p:sp>
        <p:nvSpPr>
          <p:cNvPr id="3" name="Content Placeholder 2">
            <a:extLst>
              <a:ext uri="{FF2B5EF4-FFF2-40B4-BE49-F238E27FC236}">
                <a16:creationId xmlns:a16="http://schemas.microsoft.com/office/drawing/2014/main" id="{9D07089E-E892-E1D3-1F15-51D92E900796}"/>
              </a:ext>
            </a:extLst>
          </p:cNvPr>
          <p:cNvSpPr>
            <a:spLocks noGrp="1"/>
          </p:cNvSpPr>
          <p:nvPr>
            <p:ph idx="1"/>
          </p:nvPr>
        </p:nvSpPr>
        <p:spPr>
          <a:xfrm>
            <a:off x="838200" y="1115568"/>
            <a:ext cx="10515600" cy="5061395"/>
          </a:xfrm>
        </p:spPr>
        <p:txBody>
          <a:bodyPr>
            <a:noAutofit/>
          </a:bodyPr>
          <a:lstStyle/>
          <a:p>
            <a:pPr>
              <a:spcBef>
                <a:spcPts val="0"/>
              </a:spcBef>
              <a:spcAft>
                <a:spcPts val="300"/>
              </a:spcAft>
            </a:pPr>
            <a:r>
              <a:rPr lang="en-GB" sz="1600" dirty="0"/>
              <a:t>National Grid Reinforcement Scheme </a:t>
            </a:r>
            <a:r>
              <a:rPr lang="en-GB" sz="1600" b="1" dirty="0"/>
              <a:t>Newton Solney</a:t>
            </a:r>
          </a:p>
          <a:p>
            <a:pPr lvl="1">
              <a:spcBef>
                <a:spcPts val="0"/>
              </a:spcBef>
              <a:spcAft>
                <a:spcPts val="300"/>
              </a:spcAft>
            </a:pPr>
            <a:r>
              <a:rPr lang="en-GB" sz="1600" dirty="0"/>
              <a:t>Road Closed two weeks - Easter Hols to 13</a:t>
            </a:r>
            <a:r>
              <a:rPr lang="en-GB" sz="1600" baseline="30000" dirty="0"/>
              <a:t>th</a:t>
            </a:r>
            <a:r>
              <a:rPr lang="en-GB" sz="1600" dirty="0"/>
              <a:t> April</a:t>
            </a:r>
          </a:p>
          <a:p>
            <a:pPr>
              <a:spcBef>
                <a:spcPts val="0"/>
              </a:spcBef>
              <a:spcAft>
                <a:spcPts val="300"/>
              </a:spcAft>
            </a:pPr>
            <a:r>
              <a:rPr lang="en-GB" sz="1600" dirty="0"/>
              <a:t>McDonalds </a:t>
            </a:r>
            <a:r>
              <a:rPr lang="en-GB" sz="1600" b="1" dirty="0"/>
              <a:t>Castle Way/A38</a:t>
            </a:r>
          </a:p>
          <a:p>
            <a:pPr lvl="1">
              <a:spcBef>
                <a:spcPts val="0"/>
              </a:spcBef>
              <a:spcAft>
                <a:spcPts val="300"/>
              </a:spcAft>
            </a:pPr>
            <a:r>
              <a:rPr lang="en-GB" sz="1600" dirty="0"/>
              <a:t>20</a:t>
            </a:r>
            <a:r>
              <a:rPr lang="en-GB" sz="1600" baseline="30000" dirty="0"/>
              <a:t>th</a:t>
            </a:r>
            <a:r>
              <a:rPr lang="en-GB" sz="1600" dirty="0"/>
              <a:t> April 10 days one way suspension</a:t>
            </a:r>
          </a:p>
          <a:p>
            <a:pPr lvl="1">
              <a:spcBef>
                <a:spcPts val="0"/>
              </a:spcBef>
              <a:spcAft>
                <a:spcPts val="300"/>
              </a:spcAft>
            </a:pPr>
            <a:r>
              <a:rPr lang="en-GB" sz="1600" dirty="0"/>
              <a:t>To go A38 Southbound need to go Willington/A50/A38</a:t>
            </a:r>
          </a:p>
          <a:p>
            <a:pPr>
              <a:spcBef>
                <a:spcPts val="0"/>
              </a:spcBef>
              <a:spcAft>
                <a:spcPts val="300"/>
              </a:spcAft>
            </a:pPr>
            <a:r>
              <a:rPr lang="en-GB" sz="1600" b="1" dirty="0"/>
              <a:t>Willington Bridge Repair</a:t>
            </a:r>
          </a:p>
          <a:p>
            <a:pPr lvl="1">
              <a:spcBef>
                <a:spcPts val="0"/>
              </a:spcBef>
              <a:spcAft>
                <a:spcPts val="300"/>
              </a:spcAft>
            </a:pPr>
            <a:r>
              <a:rPr lang="en-GB" sz="1600" dirty="0"/>
              <a:t>When?</a:t>
            </a:r>
          </a:p>
          <a:p>
            <a:pPr lvl="1">
              <a:spcBef>
                <a:spcPts val="0"/>
              </a:spcBef>
              <a:spcAft>
                <a:spcPts val="300"/>
              </a:spcAft>
            </a:pPr>
            <a:r>
              <a:rPr lang="en-GB" sz="1600" dirty="0"/>
              <a:t>Road Closed?</a:t>
            </a:r>
          </a:p>
          <a:p>
            <a:pPr lvl="1">
              <a:spcBef>
                <a:spcPts val="0"/>
              </a:spcBef>
              <a:spcAft>
                <a:spcPts val="300"/>
              </a:spcAft>
            </a:pPr>
            <a:r>
              <a:rPr lang="en-GB" sz="1600" dirty="0"/>
              <a:t>Diversion?</a:t>
            </a:r>
          </a:p>
          <a:p>
            <a:pPr lvl="1">
              <a:spcBef>
                <a:spcPts val="0"/>
              </a:spcBef>
              <a:spcAft>
                <a:spcPts val="300"/>
              </a:spcAft>
            </a:pPr>
            <a:r>
              <a:rPr lang="en-GB" sz="1600" dirty="0"/>
              <a:t>Duration?</a:t>
            </a:r>
          </a:p>
          <a:p>
            <a:pPr>
              <a:spcBef>
                <a:spcPts val="0"/>
              </a:spcBef>
              <a:spcAft>
                <a:spcPts val="300"/>
              </a:spcAft>
            </a:pPr>
            <a:r>
              <a:rPr lang="en-GB" sz="1600" dirty="0"/>
              <a:t>Works we have delayed:</a:t>
            </a:r>
          </a:p>
          <a:p>
            <a:pPr lvl="1">
              <a:spcBef>
                <a:spcPts val="0"/>
              </a:spcBef>
              <a:spcAft>
                <a:spcPts val="300"/>
              </a:spcAft>
            </a:pPr>
            <a:r>
              <a:rPr lang="en-GB" sz="1600" dirty="0"/>
              <a:t>Completion of </a:t>
            </a:r>
            <a:r>
              <a:rPr lang="en-GB" sz="1600" b="1" dirty="0"/>
              <a:t>Gas main renewal in Repton </a:t>
            </a:r>
            <a:r>
              <a:rPr lang="en-GB" sz="1600" dirty="0"/>
              <a:t>due to disruption over last two years</a:t>
            </a:r>
          </a:p>
          <a:p>
            <a:pPr lvl="2">
              <a:spcBef>
                <a:spcPts val="0"/>
              </a:spcBef>
              <a:spcAft>
                <a:spcPts val="300"/>
              </a:spcAft>
            </a:pPr>
            <a:r>
              <a:rPr lang="en-GB" sz="1600" dirty="0"/>
              <a:t>They will need to close High Street for 12 weeks at some stage (Summer 2027?, subject to Cadent priority)</a:t>
            </a:r>
          </a:p>
          <a:p>
            <a:pPr lvl="2">
              <a:spcBef>
                <a:spcPts val="0"/>
              </a:spcBef>
              <a:spcAft>
                <a:spcPts val="300"/>
              </a:spcAft>
            </a:pPr>
            <a:r>
              <a:rPr lang="en-GB" sz="1600" dirty="0"/>
              <a:t>Until then they will continue to have emergency works for gas leaks</a:t>
            </a:r>
          </a:p>
          <a:p>
            <a:pPr lvl="1">
              <a:spcBef>
                <a:spcPts val="0"/>
              </a:spcBef>
              <a:spcAft>
                <a:spcPts val="300"/>
              </a:spcAft>
            </a:pPr>
            <a:r>
              <a:rPr lang="en-GB" sz="1600" b="1" dirty="0"/>
              <a:t>Hatton Gas works </a:t>
            </a:r>
            <a:r>
              <a:rPr lang="en-GB" sz="1600" dirty="0"/>
              <a:t>whilst Willington Bridge is repaired this summer hopefully</a:t>
            </a:r>
          </a:p>
          <a:p>
            <a:pPr lvl="1">
              <a:spcBef>
                <a:spcPts val="0"/>
              </a:spcBef>
              <a:spcAft>
                <a:spcPts val="300"/>
              </a:spcAft>
            </a:pPr>
            <a:r>
              <a:rPr lang="en-GB" sz="1600" dirty="0"/>
              <a:t>Works at </a:t>
            </a:r>
            <a:r>
              <a:rPr lang="en-GB" sz="1600" b="1" dirty="0"/>
              <a:t>Swarkestone</a:t>
            </a:r>
            <a:r>
              <a:rPr lang="en-GB" sz="1600" dirty="0"/>
              <a:t> will be paused from end of April to account for exam period and summer holidays to allow for the Willington Bridge</a:t>
            </a:r>
          </a:p>
          <a:p>
            <a:pPr>
              <a:spcBef>
                <a:spcPts val="0"/>
              </a:spcBef>
              <a:spcAft>
                <a:spcPts val="300"/>
              </a:spcAft>
            </a:pPr>
            <a:r>
              <a:rPr lang="en-GB" sz="1600" dirty="0"/>
              <a:t>Collaboration with National Highways on A38</a:t>
            </a:r>
          </a:p>
          <a:p>
            <a:pPr>
              <a:spcBef>
                <a:spcPts val="0"/>
              </a:spcBef>
              <a:spcAft>
                <a:spcPts val="300"/>
              </a:spcAft>
            </a:pPr>
            <a:r>
              <a:rPr lang="en-GB" sz="1600" dirty="0"/>
              <a:t>And then there are things we do no know about – Emergencies?</a:t>
            </a:r>
          </a:p>
        </p:txBody>
      </p:sp>
    </p:spTree>
    <p:extLst>
      <p:ext uri="{BB962C8B-B14F-4D97-AF65-F5344CB8AC3E}">
        <p14:creationId xmlns:p14="http://schemas.microsoft.com/office/powerpoint/2010/main" val="193917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4065FE-FBD1-B252-FE07-48BE39D37997}"/>
              </a:ext>
            </a:extLst>
          </p:cNvPr>
          <p:cNvSpPr>
            <a:spLocks noGrp="1"/>
          </p:cNvSpPr>
          <p:nvPr>
            <p:ph type="ctrTitle"/>
          </p:nvPr>
        </p:nvSpPr>
        <p:spPr>
          <a:xfrm>
            <a:off x="3383182" y="2269677"/>
            <a:ext cx="5207953" cy="796413"/>
          </a:xfrm>
        </p:spPr>
        <p:txBody>
          <a:bodyPr>
            <a:noAutofit/>
          </a:bodyPr>
          <a:lstStyle/>
          <a:p>
            <a:pPr algn="l"/>
            <a:r>
              <a:rPr lang="en-GB" b="1" dirty="0">
                <a:solidFill>
                  <a:srgbClr val="95C11F"/>
                </a:solidFill>
                <a:latin typeface="Arial"/>
                <a:cs typeface="Arial"/>
              </a:rPr>
              <a:t>Questions?</a:t>
            </a:r>
            <a:endParaRPr lang="en-GB" dirty="0">
              <a:solidFill>
                <a:srgbClr val="95C11F"/>
              </a:solidFill>
              <a:latin typeface="Arial"/>
              <a:cs typeface="Arial"/>
            </a:endParaRPr>
          </a:p>
        </p:txBody>
      </p:sp>
      <p:sp>
        <p:nvSpPr>
          <p:cNvPr id="5" name="Subtitle 2">
            <a:extLst>
              <a:ext uri="{FF2B5EF4-FFF2-40B4-BE49-F238E27FC236}">
                <a16:creationId xmlns:a16="http://schemas.microsoft.com/office/drawing/2014/main" id="{0BC8AA13-086C-3FB9-F7AB-E7754355B5CE}"/>
              </a:ext>
            </a:extLst>
          </p:cNvPr>
          <p:cNvSpPr>
            <a:spLocks noGrp="1"/>
          </p:cNvSpPr>
          <p:nvPr>
            <p:ph type="subTitle" idx="1"/>
          </p:nvPr>
        </p:nvSpPr>
        <p:spPr>
          <a:xfrm>
            <a:off x="848140" y="1965434"/>
            <a:ext cx="9120205" cy="4703926"/>
          </a:xfrm>
        </p:spPr>
        <p:txBody>
          <a:bodyPr vert="horz" lIns="91440" tIns="45720" rIns="91440" bIns="45720" rtlCol="0" anchor="t">
            <a:noAutofit/>
          </a:bodyPr>
          <a:lstStyle/>
          <a:p>
            <a:pPr algn="l">
              <a:lnSpc>
                <a:spcPct val="107000"/>
              </a:lnSpc>
            </a:pPr>
            <a:endParaRPr lang="en-GB" dirty="0">
              <a:latin typeface="Arial"/>
              <a:ea typeface="Calibri"/>
              <a:cs typeface="Arial"/>
            </a:endParaRPr>
          </a:p>
          <a:p>
            <a:pPr algn="l">
              <a:lnSpc>
                <a:spcPct val="107000"/>
              </a:lnSpc>
            </a:pPr>
            <a:endParaRPr lang="en-GB" b="1" dirty="0">
              <a:latin typeface="Arial"/>
              <a:ea typeface="Calibri"/>
              <a:cs typeface="Arial"/>
            </a:endParaRPr>
          </a:p>
          <a:p>
            <a:pPr marL="342900" indent="-342900" algn="l">
              <a:lnSpc>
                <a:spcPct val="107000"/>
              </a:lnSpc>
              <a:buChar char="•"/>
            </a:pPr>
            <a:endParaRPr lang="en-GB" dirty="0">
              <a:latin typeface="Arial"/>
              <a:ea typeface="Calibri"/>
              <a:cs typeface="Arial"/>
            </a:endParaRPr>
          </a:p>
        </p:txBody>
      </p:sp>
    </p:spTree>
    <p:extLst>
      <p:ext uri="{BB962C8B-B14F-4D97-AF65-F5344CB8AC3E}">
        <p14:creationId xmlns:p14="http://schemas.microsoft.com/office/powerpoint/2010/main" val="3232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11EA-2A2F-DE02-A00C-8ACE20B258B4}"/>
              </a:ext>
            </a:extLst>
          </p:cNvPr>
          <p:cNvSpPr>
            <a:spLocks noGrp="1"/>
          </p:cNvSpPr>
          <p:nvPr>
            <p:ph type="title"/>
          </p:nvPr>
        </p:nvSpPr>
        <p:spPr/>
        <p:txBody>
          <a:bodyPr/>
          <a:lstStyle/>
          <a:p>
            <a:r>
              <a:rPr lang="en-GB" b="1" dirty="0">
                <a:solidFill>
                  <a:srgbClr val="95C11F"/>
                </a:solidFill>
              </a:rPr>
              <a:t>Volume v Time</a:t>
            </a:r>
          </a:p>
        </p:txBody>
      </p:sp>
      <p:sp>
        <p:nvSpPr>
          <p:cNvPr id="3" name="Content Placeholder 2">
            <a:extLst>
              <a:ext uri="{FF2B5EF4-FFF2-40B4-BE49-F238E27FC236}">
                <a16:creationId xmlns:a16="http://schemas.microsoft.com/office/drawing/2014/main" id="{B8EC33BF-F059-69FA-967F-AC1C235FD47E}"/>
              </a:ext>
            </a:extLst>
          </p:cNvPr>
          <p:cNvSpPr>
            <a:spLocks noGrp="1"/>
          </p:cNvSpPr>
          <p:nvPr>
            <p:ph idx="1"/>
          </p:nvPr>
        </p:nvSpPr>
        <p:spPr/>
        <p:txBody>
          <a:bodyPr/>
          <a:lstStyle/>
          <a:p>
            <a:r>
              <a:rPr lang="en-GB" dirty="0"/>
              <a:t>There are over 25,000 roadworks a year in Derbyshire (not necessarily involving an excavation).</a:t>
            </a:r>
          </a:p>
          <a:p>
            <a:pPr lvl="1"/>
            <a:r>
              <a:rPr lang="en-GB" dirty="0"/>
              <a:t>Approximately 6 for every mile of network,</a:t>
            </a:r>
          </a:p>
          <a:p>
            <a:pPr lvl="1"/>
            <a:r>
              <a:rPr lang="en-GB" dirty="0"/>
              <a:t>or 1 for every 300yds</a:t>
            </a:r>
          </a:p>
          <a:p>
            <a:r>
              <a:rPr lang="en-GB" dirty="0"/>
              <a:t>Average duration of each works is 4 days</a:t>
            </a:r>
          </a:p>
          <a:p>
            <a:r>
              <a:rPr lang="en-GB" dirty="0"/>
              <a:t>We have finite time and highway space to accommodate these works</a:t>
            </a:r>
          </a:p>
          <a:p>
            <a:r>
              <a:rPr lang="en-GB" dirty="0"/>
              <a:t>1 out of every 5 applications for works is either cancelled, revoked or refused (there are over 31,600 applications) </a:t>
            </a:r>
          </a:p>
          <a:p>
            <a:endParaRPr lang="en-GB" dirty="0"/>
          </a:p>
        </p:txBody>
      </p:sp>
    </p:spTree>
    <p:extLst>
      <p:ext uri="{BB962C8B-B14F-4D97-AF65-F5344CB8AC3E}">
        <p14:creationId xmlns:p14="http://schemas.microsoft.com/office/powerpoint/2010/main" val="77811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210D-8F90-CB78-C293-33C15CFF63C4}"/>
              </a:ext>
            </a:extLst>
          </p:cNvPr>
          <p:cNvSpPr>
            <a:spLocks noGrp="1"/>
          </p:cNvSpPr>
          <p:nvPr>
            <p:ph type="title"/>
          </p:nvPr>
        </p:nvSpPr>
        <p:spPr>
          <a:xfrm>
            <a:off x="838200" y="365125"/>
            <a:ext cx="10515600" cy="805307"/>
          </a:xfrm>
        </p:spPr>
        <p:txBody>
          <a:bodyPr>
            <a:normAutofit/>
          </a:bodyPr>
          <a:lstStyle/>
          <a:p>
            <a:r>
              <a:rPr lang="en-GB" b="1" dirty="0">
                <a:solidFill>
                  <a:srgbClr val="95C11F"/>
                </a:solidFill>
              </a:rPr>
              <a:t>Roadworks in Derbyshire in 2025-26</a:t>
            </a:r>
          </a:p>
        </p:txBody>
      </p:sp>
      <p:graphicFrame>
        <p:nvGraphicFramePr>
          <p:cNvPr id="4" name="Content Placeholder 3">
            <a:extLst>
              <a:ext uri="{FF2B5EF4-FFF2-40B4-BE49-F238E27FC236}">
                <a16:creationId xmlns:a16="http://schemas.microsoft.com/office/drawing/2014/main" id="{52F018ED-5D9C-E99D-38FF-D559AFE58936}"/>
              </a:ext>
            </a:extLst>
          </p:cNvPr>
          <p:cNvGraphicFramePr>
            <a:graphicFrameLocks noGrp="1"/>
          </p:cNvGraphicFramePr>
          <p:nvPr>
            <p:ph idx="1"/>
            <p:extLst>
              <p:ext uri="{D42A27DB-BD31-4B8C-83A1-F6EECF244321}">
                <p14:modId xmlns:p14="http://schemas.microsoft.com/office/powerpoint/2010/main" val="2890246977"/>
              </p:ext>
            </p:extLst>
          </p:nvPr>
        </p:nvGraphicFramePr>
        <p:xfrm>
          <a:off x="838200" y="1371600"/>
          <a:ext cx="10418065" cy="4261104"/>
        </p:xfrm>
        <a:graphic>
          <a:graphicData uri="http://schemas.openxmlformats.org/drawingml/2006/table">
            <a:tbl>
              <a:tblPr/>
              <a:tblGrid>
                <a:gridCol w="2791671">
                  <a:extLst>
                    <a:ext uri="{9D8B030D-6E8A-4147-A177-3AD203B41FA5}">
                      <a16:colId xmlns:a16="http://schemas.microsoft.com/office/drawing/2014/main" val="4097981422"/>
                    </a:ext>
                  </a:extLst>
                </a:gridCol>
                <a:gridCol w="1200913">
                  <a:extLst>
                    <a:ext uri="{9D8B030D-6E8A-4147-A177-3AD203B41FA5}">
                      <a16:colId xmlns:a16="http://schemas.microsoft.com/office/drawing/2014/main" val="2704525442"/>
                    </a:ext>
                  </a:extLst>
                </a:gridCol>
                <a:gridCol w="1440051">
                  <a:extLst>
                    <a:ext uri="{9D8B030D-6E8A-4147-A177-3AD203B41FA5}">
                      <a16:colId xmlns:a16="http://schemas.microsoft.com/office/drawing/2014/main" val="514522234"/>
                    </a:ext>
                  </a:extLst>
                </a:gridCol>
                <a:gridCol w="3046901">
                  <a:extLst>
                    <a:ext uri="{9D8B030D-6E8A-4147-A177-3AD203B41FA5}">
                      <a16:colId xmlns:a16="http://schemas.microsoft.com/office/drawing/2014/main" val="1331139085"/>
                    </a:ext>
                  </a:extLst>
                </a:gridCol>
                <a:gridCol w="1938529">
                  <a:extLst>
                    <a:ext uri="{9D8B030D-6E8A-4147-A177-3AD203B41FA5}">
                      <a16:colId xmlns:a16="http://schemas.microsoft.com/office/drawing/2014/main" val="1189296329"/>
                    </a:ext>
                  </a:extLst>
                </a:gridCol>
              </a:tblGrid>
              <a:tr h="532638">
                <a:tc>
                  <a:txBody>
                    <a:bodyPr/>
                    <a:lstStyle/>
                    <a:p>
                      <a:pPr algn="l" fontAlgn="b">
                        <a:buNone/>
                      </a:pPr>
                      <a:r>
                        <a:rPr lang="en-GB" sz="2000" b="1" i="0" u="none" strike="noStrike" dirty="0">
                          <a:solidFill>
                            <a:srgbClr val="000000"/>
                          </a:solidFill>
                          <a:effectLst/>
                          <a:latin typeface="Aptos Narrow"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Other TM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Road Closure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Refused/Revoked/Cancelled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Total Applications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17173966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Immediate Emergency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688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790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609386"/>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Immediate Urgent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5216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817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6187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9522997"/>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Major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1384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1007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2787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857671"/>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Major (PAA)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410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648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1262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274445"/>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Minor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13661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4937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18635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51859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Standard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1581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40746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TOTALS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22734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2390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6539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31663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5103"/>
                  </a:ext>
                </a:extLst>
              </a:tr>
            </a:tbl>
          </a:graphicData>
        </a:graphic>
      </p:graphicFrame>
    </p:spTree>
    <p:extLst>
      <p:ext uri="{BB962C8B-B14F-4D97-AF65-F5344CB8AC3E}">
        <p14:creationId xmlns:p14="http://schemas.microsoft.com/office/powerpoint/2010/main" val="196708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9436-1DD5-383F-1C33-3D48B036B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78BFA-3ED2-472A-EB06-77F96C3EE99A}"/>
              </a:ext>
            </a:extLst>
          </p:cNvPr>
          <p:cNvSpPr>
            <a:spLocks noGrp="1"/>
          </p:cNvSpPr>
          <p:nvPr>
            <p:ph type="title"/>
          </p:nvPr>
        </p:nvSpPr>
        <p:spPr>
          <a:xfrm>
            <a:off x="0" y="419989"/>
            <a:ext cx="10515600" cy="805307"/>
          </a:xfrm>
        </p:spPr>
        <p:txBody>
          <a:bodyPr>
            <a:normAutofit/>
          </a:bodyPr>
          <a:lstStyle/>
          <a:p>
            <a:r>
              <a:rPr lang="en-GB" b="1" dirty="0">
                <a:solidFill>
                  <a:srgbClr val="95C11F"/>
                </a:solidFill>
              </a:rPr>
              <a:t>Roadworks in Repton/Willington in 2025-26</a:t>
            </a:r>
          </a:p>
        </p:txBody>
      </p:sp>
      <p:graphicFrame>
        <p:nvGraphicFramePr>
          <p:cNvPr id="4" name="Content Placeholder 3">
            <a:extLst>
              <a:ext uri="{FF2B5EF4-FFF2-40B4-BE49-F238E27FC236}">
                <a16:creationId xmlns:a16="http://schemas.microsoft.com/office/drawing/2014/main" id="{64136F6C-A03A-0409-E2D8-5DC864026304}"/>
              </a:ext>
            </a:extLst>
          </p:cNvPr>
          <p:cNvGraphicFramePr>
            <a:graphicFrameLocks noGrp="1"/>
          </p:cNvGraphicFramePr>
          <p:nvPr>
            <p:ph idx="1"/>
            <p:extLst>
              <p:ext uri="{D42A27DB-BD31-4B8C-83A1-F6EECF244321}">
                <p14:modId xmlns:p14="http://schemas.microsoft.com/office/powerpoint/2010/main" val="2188858902"/>
              </p:ext>
            </p:extLst>
          </p:nvPr>
        </p:nvGraphicFramePr>
        <p:xfrm>
          <a:off x="838200" y="1371600"/>
          <a:ext cx="10838688" cy="4261104"/>
        </p:xfrm>
        <a:graphic>
          <a:graphicData uri="http://schemas.openxmlformats.org/drawingml/2006/table">
            <a:tbl>
              <a:tblPr/>
              <a:tblGrid>
                <a:gridCol w="2904383">
                  <a:extLst>
                    <a:ext uri="{9D8B030D-6E8A-4147-A177-3AD203B41FA5}">
                      <a16:colId xmlns:a16="http://schemas.microsoft.com/office/drawing/2014/main" val="4097981422"/>
                    </a:ext>
                  </a:extLst>
                </a:gridCol>
                <a:gridCol w="1249399">
                  <a:extLst>
                    <a:ext uri="{9D8B030D-6E8A-4147-A177-3AD203B41FA5}">
                      <a16:colId xmlns:a16="http://schemas.microsoft.com/office/drawing/2014/main" val="2704525442"/>
                    </a:ext>
                  </a:extLst>
                </a:gridCol>
                <a:gridCol w="1498192">
                  <a:extLst>
                    <a:ext uri="{9D8B030D-6E8A-4147-A177-3AD203B41FA5}">
                      <a16:colId xmlns:a16="http://schemas.microsoft.com/office/drawing/2014/main" val="514522234"/>
                    </a:ext>
                  </a:extLst>
                </a:gridCol>
                <a:gridCol w="3248186">
                  <a:extLst>
                    <a:ext uri="{9D8B030D-6E8A-4147-A177-3AD203B41FA5}">
                      <a16:colId xmlns:a16="http://schemas.microsoft.com/office/drawing/2014/main" val="1331139085"/>
                    </a:ext>
                  </a:extLst>
                </a:gridCol>
                <a:gridCol w="1938528">
                  <a:extLst>
                    <a:ext uri="{9D8B030D-6E8A-4147-A177-3AD203B41FA5}">
                      <a16:colId xmlns:a16="http://schemas.microsoft.com/office/drawing/2014/main" val="1189296329"/>
                    </a:ext>
                  </a:extLst>
                </a:gridCol>
              </a:tblGrid>
              <a:tr h="532638">
                <a:tc>
                  <a:txBody>
                    <a:bodyPr/>
                    <a:lstStyle/>
                    <a:p>
                      <a:pPr algn="l" fontAlgn="b">
                        <a:buNone/>
                      </a:pPr>
                      <a:r>
                        <a:rPr lang="en-GB" sz="2000" b="1" i="0" u="none" strike="noStrike" dirty="0">
                          <a:solidFill>
                            <a:srgbClr val="000000"/>
                          </a:solidFill>
                          <a:effectLst/>
                          <a:latin typeface="Aptos Narrow"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Other TM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Road Closure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Refused/Revoked/Cancelled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Total Applications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17173966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Immediate Emergency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609386"/>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Immediate Urgent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9522997"/>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Major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857671"/>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Major (PAA)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274445"/>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Minor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51859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Standard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0" i="0" u="none" strike="noStrike" dirty="0">
                          <a:solidFill>
                            <a:srgbClr val="000000"/>
                          </a:solidFill>
                          <a:effectLst/>
                          <a:latin typeface="Aptos Narrow" panose="020B000402020202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407460"/>
                  </a:ext>
                </a:extLst>
              </a:tr>
              <a:tr h="532638">
                <a:tc>
                  <a:txBody>
                    <a:bodyPr/>
                    <a:lstStyle/>
                    <a:p>
                      <a:pPr algn="l" fontAlgn="b">
                        <a:buNone/>
                      </a:pPr>
                      <a:r>
                        <a:rPr lang="en-GB" sz="2000" b="1" i="0" u="none" strike="noStrike" dirty="0">
                          <a:solidFill>
                            <a:srgbClr val="000000"/>
                          </a:solidFill>
                          <a:effectLst/>
                          <a:latin typeface="Aptos Narrow" panose="020B0004020202020204" pitchFamily="34" charset="0"/>
                        </a:rPr>
                        <a:t>TOTALS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buNone/>
                      </a:pPr>
                      <a:r>
                        <a:rPr lang="en-GB" sz="2000" b="1" i="0" u="none" strike="noStrike" dirty="0">
                          <a:solidFill>
                            <a:srgbClr val="000000"/>
                          </a:solidFill>
                          <a:effectLst/>
                          <a:latin typeface="Aptos Narrow" panose="020B0004020202020204" pitchFamily="34" charset="0"/>
                        </a:rPr>
                        <a:t>198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2000" b="1" i="0" u="none" strike="noStrike" dirty="0">
                          <a:solidFill>
                            <a:srgbClr val="000000"/>
                          </a:solidFill>
                          <a:effectLst/>
                          <a:latin typeface="Aptos Narrow" panose="020B0004020202020204" pitchFamily="34" charset="0"/>
                        </a:rPr>
                        <a:t>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5103"/>
                  </a:ext>
                </a:extLst>
              </a:tr>
            </a:tbl>
          </a:graphicData>
        </a:graphic>
      </p:graphicFrame>
    </p:spTree>
    <p:extLst>
      <p:ext uri="{BB962C8B-B14F-4D97-AF65-F5344CB8AC3E}">
        <p14:creationId xmlns:p14="http://schemas.microsoft.com/office/powerpoint/2010/main" val="183106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 y="277307"/>
            <a:ext cx="10515600" cy="807459"/>
          </a:xfrm>
        </p:spPr>
        <p:txBody>
          <a:bodyPr/>
          <a:lstStyle/>
          <a:p>
            <a:r>
              <a:rPr lang="en-GB" b="1" dirty="0">
                <a:solidFill>
                  <a:srgbClr val="95C11F"/>
                </a:solidFill>
                <a:cs typeface="Arial" panose="020B0604020202020204" pitchFamily="34" charset="0"/>
              </a:rPr>
              <a:t>Statutory Undertakers</a:t>
            </a:r>
          </a:p>
        </p:txBody>
      </p:sp>
      <p:sp>
        <p:nvSpPr>
          <p:cNvPr id="3" name="Content Placeholder 2"/>
          <p:cNvSpPr>
            <a:spLocks noGrp="1"/>
          </p:cNvSpPr>
          <p:nvPr>
            <p:ph idx="1"/>
          </p:nvPr>
        </p:nvSpPr>
        <p:spPr>
          <a:xfrm>
            <a:off x="124968" y="987552"/>
            <a:ext cx="10515600" cy="5189411"/>
          </a:xfrm>
        </p:spPr>
        <p:txBody>
          <a:bodyPr>
            <a:noAutofit/>
          </a:bodyPr>
          <a:lstStyle/>
          <a:p>
            <a:pPr>
              <a:spcAft>
                <a:spcPts val="600"/>
              </a:spcAft>
            </a:pPr>
            <a:r>
              <a:rPr lang="en-GB" sz="1600" dirty="0">
                <a:latin typeface="Arial" panose="020B0604020202020204" pitchFamily="34" charset="0"/>
                <a:cs typeface="Arial" panose="020B0604020202020204" pitchFamily="34" charset="0"/>
              </a:rPr>
              <a:t>NRSWA places </a:t>
            </a:r>
            <a:r>
              <a:rPr lang="en-GB" sz="1600" b="1" dirty="0">
                <a:latin typeface="Arial" panose="020B0604020202020204" pitchFamily="34" charset="0"/>
                <a:cs typeface="Arial" panose="020B0604020202020204" pitchFamily="34" charset="0"/>
              </a:rPr>
              <a:t>a duty on undertakers</a:t>
            </a:r>
            <a:r>
              <a:rPr lang="en-GB" sz="1600" dirty="0">
                <a:latin typeface="Arial" panose="020B0604020202020204" pitchFamily="34" charset="0"/>
                <a:cs typeface="Arial" panose="020B0604020202020204" pitchFamily="34" charset="0"/>
              </a:rPr>
              <a:t> to use their best endeavours, with regard to the execution of street works, </a:t>
            </a:r>
            <a:r>
              <a:rPr lang="en-GB" sz="1600" b="1" dirty="0">
                <a:latin typeface="Arial" panose="020B0604020202020204" pitchFamily="34" charset="0"/>
                <a:cs typeface="Arial" panose="020B0604020202020204" pitchFamily="34" charset="0"/>
              </a:rPr>
              <a:t>to co-operate with the highway authority and one another</a:t>
            </a:r>
            <a:r>
              <a:rPr lang="en-GB" sz="1600" dirty="0">
                <a:latin typeface="Arial" panose="020B0604020202020204" pitchFamily="34" charset="0"/>
                <a:cs typeface="Arial" panose="020B0604020202020204" pitchFamily="34" charset="0"/>
              </a:rPr>
              <a:t>.</a:t>
            </a:r>
          </a:p>
          <a:p>
            <a:pPr>
              <a:spcAft>
                <a:spcPts val="600"/>
              </a:spcAft>
            </a:pPr>
            <a:r>
              <a:rPr lang="en-GB" sz="1600" b="1" dirty="0">
                <a:latin typeface="Arial" panose="020B0604020202020204" pitchFamily="34" charset="0"/>
                <a:cs typeface="Arial" panose="020B0604020202020204" pitchFamily="34" charset="0"/>
              </a:rPr>
              <a:t>However</a:t>
            </a:r>
            <a:r>
              <a:rPr lang="en-GB" sz="1600" dirty="0">
                <a:latin typeface="Arial" panose="020B0604020202020204" pitchFamily="34" charset="0"/>
                <a:cs typeface="Arial" panose="020B0604020202020204" pitchFamily="34" charset="0"/>
              </a:rPr>
              <a:t>, the utility companies have statutory obligations to provide a supply or service:</a:t>
            </a:r>
          </a:p>
          <a:p>
            <a:pPr lvl="1">
              <a:spcAft>
                <a:spcPts val="600"/>
              </a:spcAft>
            </a:pPr>
            <a:r>
              <a:rPr lang="en-GB" sz="1600" b="1" dirty="0">
                <a:latin typeface="Arial" panose="020B0604020202020204" pitchFamily="34" charset="0"/>
                <a:cs typeface="Arial" panose="020B0604020202020204" pitchFamily="34" charset="0"/>
              </a:rPr>
              <a:t>Monitored by their regulator </a:t>
            </a:r>
            <a:r>
              <a:rPr lang="en-GB" sz="1600" dirty="0">
                <a:latin typeface="Arial" panose="020B0604020202020204" pitchFamily="34" charset="0"/>
                <a:cs typeface="Arial" panose="020B0604020202020204" pitchFamily="34" charset="0"/>
              </a:rPr>
              <a:t>OFWAT (water industry), and OFGEM (gas and electricity industries</a:t>
            </a:r>
          </a:p>
          <a:p>
            <a:pPr lvl="1">
              <a:spcAft>
                <a:spcPts val="600"/>
              </a:spcAft>
            </a:pPr>
            <a:r>
              <a:rPr lang="en-GB" sz="1600" dirty="0">
                <a:latin typeface="Arial" panose="020B0604020202020204" pitchFamily="34" charset="0"/>
                <a:cs typeface="Arial" panose="020B0604020202020204" pitchFamily="34" charset="0"/>
              </a:rPr>
              <a:t>This will include </a:t>
            </a:r>
            <a:r>
              <a:rPr lang="en-GB" sz="1600" b="1" dirty="0">
                <a:latin typeface="Arial" panose="020B0604020202020204" pitchFamily="34" charset="0"/>
                <a:cs typeface="Arial" panose="020B0604020202020204" pitchFamily="34" charset="0"/>
              </a:rPr>
              <a:t>restoring supply</a:t>
            </a:r>
          </a:p>
          <a:p>
            <a:pPr lvl="1">
              <a:spcAft>
                <a:spcPts val="600"/>
              </a:spcAft>
            </a:pPr>
            <a:r>
              <a:rPr lang="en-GB" sz="1600" dirty="0">
                <a:latin typeface="Arial" panose="020B0604020202020204" pitchFamily="34" charset="0"/>
                <a:cs typeface="Arial" panose="020B0604020202020204" pitchFamily="34" charset="0"/>
              </a:rPr>
              <a:t>ensuring </a:t>
            </a:r>
            <a:r>
              <a:rPr lang="en-GB" sz="1600" b="1" dirty="0">
                <a:latin typeface="Arial" panose="020B0604020202020204" pitchFamily="34" charset="0"/>
                <a:cs typeface="Arial" panose="020B0604020202020204" pitchFamily="34" charset="0"/>
              </a:rPr>
              <a:t>new customers are connected </a:t>
            </a:r>
            <a:r>
              <a:rPr lang="en-GB" sz="1600" dirty="0">
                <a:latin typeface="Arial" panose="020B0604020202020204" pitchFamily="34" charset="0"/>
                <a:cs typeface="Arial" panose="020B0604020202020204" pitchFamily="34" charset="0"/>
              </a:rPr>
              <a:t>within certain time frames.</a:t>
            </a:r>
          </a:p>
          <a:p>
            <a:pPr lvl="1">
              <a:spcAft>
                <a:spcPts val="600"/>
              </a:spcAft>
            </a:pPr>
            <a:r>
              <a:rPr lang="en-GB" sz="1600" dirty="0">
                <a:latin typeface="Arial" panose="020B0604020202020204" pitchFamily="34" charset="0"/>
                <a:cs typeface="Arial" panose="020B0604020202020204" pitchFamily="34" charset="0"/>
              </a:rPr>
              <a:t>OFCOM (regulator of telecommunications) places a universal service obligation on BT across the UK to meet all reasonable requests for service</a:t>
            </a:r>
          </a:p>
          <a:p>
            <a:pPr lvl="1">
              <a:spcAft>
                <a:spcPts val="600"/>
              </a:spcAft>
            </a:pPr>
            <a:r>
              <a:rPr lang="en-GB" sz="1600" b="1" dirty="0">
                <a:latin typeface="Arial" panose="020B0604020202020204" pitchFamily="34" charset="0"/>
                <a:cs typeface="Arial" panose="020B0604020202020204" pitchFamily="34" charset="0"/>
              </a:rPr>
              <a:t>Under legislation customers may be entitled to compensation if a company fails to meet these guaranteed standards of performance</a:t>
            </a:r>
            <a:r>
              <a:rPr lang="en-GB" sz="1600" dirty="0">
                <a:latin typeface="Arial" panose="020B0604020202020204" pitchFamily="34" charset="0"/>
                <a:cs typeface="Arial" panose="020B0604020202020204" pitchFamily="34" charset="0"/>
              </a:rPr>
              <a:t>. </a:t>
            </a:r>
          </a:p>
          <a:p>
            <a:pPr lvl="1">
              <a:spcAft>
                <a:spcPts val="600"/>
              </a:spcAft>
            </a:pPr>
            <a:r>
              <a:rPr lang="en-GB" sz="1600" dirty="0">
                <a:latin typeface="Arial" panose="020B0604020202020204" pitchFamily="34" charset="0"/>
                <a:cs typeface="Arial" panose="020B0604020202020204" pitchFamily="34" charset="0"/>
              </a:rPr>
              <a:t>The operators of a gas network also have obligations under Regulations enforced by the </a:t>
            </a:r>
            <a:r>
              <a:rPr lang="en-GB" sz="1600" b="1" dirty="0">
                <a:latin typeface="Arial" panose="020B0604020202020204" pitchFamily="34" charset="0"/>
                <a:cs typeface="Arial" panose="020B0604020202020204" pitchFamily="34" charset="0"/>
              </a:rPr>
              <a:t>Health and Safety Executive</a:t>
            </a:r>
            <a:r>
              <a:rPr lang="en-GB" sz="1600" dirty="0">
                <a:latin typeface="Arial" panose="020B0604020202020204" pitchFamily="34" charset="0"/>
                <a:cs typeface="Arial" panose="020B0604020202020204" pitchFamily="34" charset="0"/>
              </a:rPr>
              <a:t>. These require operators of gas networks to carry out certain works within a specific time or to replace certain types of apparatus within a specified period.</a:t>
            </a:r>
          </a:p>
          <a:p>
            <a:pPr lvl="2">
              <a:spcAft>
                <a:spcPts val="600"/>
              </a:spcAft>
            </a:pPr>
            <a:r>
              <a:rPr lang="en-GB" sz="1600" b="1" dirty="0">
                <a:latin typeface="Arial" panose="020B0604020202020204" pitchFamily="34" charset="0"/>
                <a:cs typeface="Arial" panose="020B0604020202020204" pitchFamily="34" charset="0"/>
              </a:rPr>
              <a:t>Currently, the gas industry has a programme to replace all iron mains within 30 metres of properties, over 30 years, from 2001, with highest priority given to that apparatus at greatest risk, based on an agreed safety case to assess priorities.</a:t>
            </a:r>
          </a:p>
          <a:p>
            <a:pPr lvl="2">
              <a:spcAft>
                <a:spcPts val="600"/>
              </a:spcAft>
            </a:pPr>
            <a:r>
              <a:rPr lang="en-GB" sz="1600" dirty="0">
                <a:latin typeface="Arial" panose="020B0604020202020204" pitchFamily="34" charset="0"/>
                <a:cs typeface="Arial" panose="020B0604020202020204" pitchFamily="34" charset="0"/>
              </a:rPr>
              <a:t>The priorities may change to reflect an escalation of risk based on either new information about specific types of pipes or apparatus, or as result of incidents involving a specific pipe</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727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5F62-9955-B8A6-2B0C-C9D1D81A64BD}"/>
              </a:ext>
            </a:extLst>
          </p:cNvPr>
          <p:cNvSpPr>
            <a:spLocks noGrp="1"/>
          </p:cNvSpPr>
          <p:nvPr>
            <p:ph type="title"/>
          </p:nvPr>
        </p:nvSpPr>
        <p:spPr>
          <a:xfrm>
            <a:off x="838200" y="365125"/>
            <a:ext cx="10515600" cy="768731"/>
          </a:xfrm>
        </p:spPr>
        <p:txBody>
          <a:bodyPr/>
          <a:lstStyle/>
          <a:p>
            <a:r>
              <a:rPr lang="en-GB" b="1" dirty="0">
                <a:solidFill>
                  <a:srgbClr val="95C11F"/>
                </a:solidFill>
              </a:rPr>
              <a:t>Balance</a:t>
            </a:r>
          </a:p>
        </p:txBody>
      </p:sp>
      <p:sp>
        <p:nvSpPr>
          <p:cNvPr id="3" name="Content Placeholder 2">
            <a:extLst>
              <a:ext uri="{FF2B5EF4-FFF2-40B4-BE49-F238E27FC236}">
                <a16:creationId xmlns:a16="http://schemas.microsoft.com/office/drawing/2014/main" id="{97738781-69BD-57A2-674B-E209F601BDBC}"/>
              </a:ext>
            </a:extLst>
          </p:cNvPr>
          <p:cNvSpPr>
            <a:spLocks noGrp="1"/>
          </p:cNvSpPr>
          <p:nvPr>
            <p:ph idx="1"/>
          </p:nvPr>
        </p:nvSpPr>
        <p:spPr>
          <a:xfrm>
            <a:off x="838200" y="1216152"/>
            <a:ext cx="10515600" cy="4960811"/>
          </a:xfrm>
        </p:spPr>
        <p:txBody>
          <a:bodyPr/>
          <a:lstStyle/>
          <a:p>
            <a:r>
              <a:rPr lang="en-GB" dirty="0"/>
              <a:t>So, DCC’s NMD duties must be balanced against the statutory obligations of statutory undertakers. Statutory undertakers, or those in possession of a street works licence, have a legal right to carry out street works.</a:t>
            </a:r>
          </a:p>
          <a:p>
            <a:r>
              <a:rPr lang="en-GB" dirty="0"/>
              <a:t>Both highway authorities and statutory undertakers operate under other statutes which impose additional obligations that impact on those obligations under NRSWA - for </a:t>
            </a:r>
            <a:r>
              <a:rPr lang="en-GB" b="1" dirty="0"/>
              <a:t>street authorities to co-ordinate </a:t>
            </a:r>
            <a:r>
              <a:rPr lang="en-GB" dirty="0"/>
              <a:t>all works, and for </a:t>
            </a:r>
            <a:r>
              <a:rPr lang="en-GB" b="1" dirty="0"/>
              <a:t>undertakers to co-operate</a:t>
            </a:r>
            <a:r>
              <a:rPr lang="en-GB" dirty="0"/>
              <a:t>.</a:t>
            </a:r>
          </a:p>
          <a:p>
            <a:r>
              <a:rPr lang="en-GB" dirty="0"/>
              <a:t>Local authorities should act reasonably at all times and have duties imposed under a number of Acts. </a:t>
            </a:r>
          </a:p>
          <a:p>
            <a:endParaRPr lang="en-GB" dirty="0"/>
          </a:p>
        </p:txBody>
      </p:sp>
    </p:spTree>
    <p:extLst>
      <p:ext uri="{BB962C8B-B14F-4D97-AF65-F5344CB8AC3E}">
        <p14:creationId xmlns:p14="http://schemas.microsoft.com/office/powerpoint/2010/main" val="140840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51611"/>
          </a:xfrm>
        </p:spPr>
        <p:txBody>
          <a:bodyPr/>
          <a:lstStyle/>
          <a:p>
            <a:r>
              <a:rPr lang="en-GB" b="1" dirty="0">
                <a:solidFill>
                  <a:srgbClr val="95C11F"/>
                </a:solidFill>
                <a:latin typeface="Calibri Light" panose="020F0302020204030204" pitchFamily="34" charset="0"/>
                <a:ea typeface="Calibri Light" panose="020F0302020204030204" pitchFamily="34" charset="0"/>
                <a:cs typeface="Calibri Light" panose="020F0302020204030204" pitchFamily="34" charset="0"/>
              </a:rPr>
              <a:t>Key Regulators, Acts and Codes</a:t>
            </a:r>
          </a:p>
        </p:txBody>
      </p:sp>
      <p:sp>
        <p:nvSpPr>
          <p:cNvPr id="5" name="Content Placeholder 4"/>
          <p:cNvSpPr>
            <a:spLocks noGrp="1"/>
          </p:cNvSpPr>
          <p:nvPr>
            <p:ph idx="1"/>
          </p:nvPr>
        </p:nvSpPr>
        <p:spPr>
          <a:xfrm>
            <a:off x="709411" y="1455883"/>
            <a:ext cx="10515600" cy="4753277"/>
          </a:xfrm>
        </p:spPr>
        <p:txBody>
          <a:bodyPr vert="horz" lIns="91440" tIns="45720" rIns="91440" bIns="45720" rtlCol="0" anchor="t">
            <a:normAutofit fontScale="92500"/>
          </a:bodyPr>
          <a:lstStyle/>
          <a:p>
            <a:pPr>
              <a:lnSpc>
                <a:spcPct val="110000"/>
              </a:lnSpc>
            </a:pPr>
            <a:r>
              <a:rPr lang="en-GB" dirty="0">
                <a:latin typeface="Arial" panose="020B0604020202020204" pitchFamily="34" charset="0"/>
                <a:cs typeface="Arial" panose="020B0604020202020204" pitchFamily="34" charset="0"/>
              </a:rPr>
              <a:t>Water Industry Act 1991.</a:t>
            </a:r>
            <a:endParaRPr lang="en-GB" dirty="0">
              <a:latin typeface="Arial" panose="020B0604020202020204" pitchFamily="34" charset="0"/>
              <a:ea typeface="Calibri"/>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Gas Act 1986.</a:t>
            </a:r>
            <a:endParaRPr lang="en-GB" dirty="0">
              <a:latin typeface="Arial" panose="020B0604020202020204" pitchFamily="34" charset="0"/>
              <a:ea typeface="Calibri" panose="020F0502020204030204"/>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Electricity Act 1989.</a:t>
            </a:r>
            <a:endParaRPr lang="en-GB" dirty="0">
              <a:latin typeface="Arial" panose="020B0604020202020204" pitchFamily="34" charset="0"/>
              <a:ea typeface="Calibri" panose="020F0502020204030204"/>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Communications Act 2003.</a:t>
            </a:r>
            <a:endParaRPr lang="en-GB" dirty="0">
              <a:latin typeface="Arial" panose="020B0604020202020204" pitchFamily="34" charset="0"/>
              <a:ea typeface="Calibri" panose="020F0502020204030204"/>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Traffic Management Act 2004 – Part 2 Network Management Duty (Permit scheme and Traffic Manager).</a:t>
            </a:r>
            <a:endParaRPr lang="en-GB" dirty="0">
              <a:latin typeface="Arial" panose="020B0604020202020204" pitchFamily="34" charset="0"/>
              <a:ea typeface="Calibri"/>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New Roads and Streetworks Act 1991 (</a:t>
            </a:r>
            <a:r>
              <a:rPr lang="en-GB" b="1" dirty="0">
                <a:latin typeface="Arial" panose="020B0604020202020204" pitchFamily="34" charset="0"/>
                <a:cs typeface="Arial" panose="020B0604020202020204" pitchFamily="34" charset="0"/>
              </a:rPr>
              <a:t>NRSWA</a:t>
            </a:r>
            <a:r>
              <a:rPr lang="en-GB" dirty="0">
                <a:latin typeface="Arial" panose="020B0604020202020204" pitchFamily="34" charset="0"/>
                <a:cs typeface="Arial" panose="020B0604020202020204" pitchFamily="34" charset="0"/>
              </a:rPr>
              <a:t>).</a:t>
            </a:r>
            <a:endParaRPr lang="en-GB" dirty="0">
              <a:latin typeface="Arial" panose="020B0604020202020204" pitchFamily="34" charset="0"/>
              <a:ea typeface="Calibri" panose="020F0502020204030204"/>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Code of Practice for the Co-ordination of Street Works and Works for Road Purposes and Related Matters HAUC(England) Edition</a:t>
            </a:r>
          </a:p>
        </p:txBody>
      </p:sp>
    </p:spTree>
    <p:extLst>
      <p:ext uri="{BB962C8B-B14F-4D97-AF65-F5344CB8AC3E}">
        <p14:creationId xmlns:p14="http://schemas.microsoft.com/office/powerpoint/2010/main" val="388969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290456"/>
            <a:ext cx="10825287" cy="1893346"/>
          </a:xfrm>
        </p:spPr>
        <p:txBody>
          <a:bodyPr>
            <a:noAutofit/>
          </a:bodyPr>
          <a:lstStyle/>
          <a:p>
            <a:r>
              <a:rPr lang="en-GB" b="1" dirty="0">
                <a:solidFill>
                  <a:srgbClr val="95C11F"/>
                </a:solidFill>
                <a:latin typeface="Calibri Light" panose="020F0302020204030204" pitchFamily="34" charset="0"/>
                <a:ea typeface="Calibri Light" panose="020F0302020204030204" pitchFamily="34" charset="0"/>
                <a:cs typeface="Calibri Light" panose="020F0302020204030204" pitchFamily="34" charset="0"/>
              </a:rPr>
              <a:t>NRSWA and CoP Key Points:</a:t>
            </a:r>
          </a:p>
        </p:txBody>
      </p:sp>
      <p:sp>
        <p:nvSpPr>
          <p:cNvPr id="3" name="Content Placeholder 2"/>
          <p:cNvSpPr>
            <a:spLocks noGrp="1"/>
          </p:cNvSpPr>
          <p:nvPr>
            <p:ph idx="1"/>
          </p:nvPr>
        </p:nvSpPr>
        <p:spPr>
          <a:xfrm>
            <a:off x="676835" y="2334408"/>
            <a:ext cx="10515600" cy="4001846"/>
          </a:xfrm>
        </p:spPr>
        <p:txBody>
          <a:bodyPr>
            <a:noAutofit/>
          </a:bodyPr>
          <a:lstStyle/>
          <a:p>
            <a:pPr>
              <a:lnSpc>
                <a:spcPct val="100000"/>
              </a:lnSpc>
              <a:spcBef>
                <a:spcPts val="300"/>
              </a:spcBef>
              <a:spcAft>
                <a:spcPts val="300"/>
              </a:spcAft>
            </a:pPr>
            <a:r>
              <a:rPr lang="en-GB" sz="2400" dirty="0">
                <a:latin typeface="Arial" panose="020B0604020202020204" pitchFamily="34" charset="0"/>
                <a:cs typeface="Arial" panose="020B0604020202020204" pitchFamily="34" charset="0"/>
              </a:rPr>
              <a:t>The power of highway authorities to give directions as to the </a:t>
            </a:r>
            <a:r>
              <a:rPr lang="en-GB" sz="2400" b="1" u="sng" dirty="0">
                <a:latin typeface="Arial" panose="020B0604020202020204" pitchFamily="34" charset="0"/>
                <a:cs typeface="Arial" panose="020B0604020202020204" pitchFamily="34" charset="0"/>
              </a:rPr>
              <a:t>timing</a:t>
            </a:r>
            <a:r>
              <a:rPr lang="en-GB" sz="2400" dirty="0">
                <a:latin typeface="Arial" panose="020B0604020202020204" pitchFamily="34" charset="0"/>
                <a:cs typeface="Arial" panose="020B0604020202020204" pitchFamily="34" charset="0"/>
              </a:rPr>
              <a:t> of street works </a:t>
            </a:r>
          </a:p>
          <a:p>
            <a:pPr>
              <a:lnSpc>
                <a:spcPct val="100000"/>
              </a:lnSpc>
              <a:spcBef>
                <a:spcPts val="300"/>
              </a:spcBef>
              <a:spcAft>
                <a:spcPts val="300"/>
              </a:spcAft>
            </a:pPr>
            <a:r>
              <a:rPr lang="en-GB" sz="2400" dirty="0">
                <a:latin typeface="Arial" panose="020B0604020202020204" pitchFamily="34" charset="0"/>
                <a:cs typeface="Arial" panose="020B0604020202020204" pitchFamily="34" charset="0"/>
              </a:rPr>
              <a:t>The power of highway authorities to give directions as to the </a:t>
            </a:r>
            <a:r>
              <a:rPr lang="en-GB" sz="2400" b="1" u="sng" dirty="0">
                <a:latin typeface="Arial" panose="020B0604020202020204" pitchFamily="34" charset="0"/>
                <a:cs typeface="Arial" panose="020B0604020202020204" pitchFamily="34" charset="0"/>
              </a:rPr>
              <a:t>placing</a:t>
            </a:r>
            <a:r>
              <a:rPr lang="en-GB" sz="2400" dirty="0">
                <a:latin typeface="Arial" panose="020B0604020202020204" pitchFamily="34" charset="0"/>
                <a:cs typeface="Arial" panose="020B0604020202020204" pitchFamily="34" charset="0"/>
              </a:rPr>
              <a:t> of apparatus </a:t>
            </a:r>
          </a:p>
          <a:p>
            <a:pPr>
              <a:lnSpc>
                <a:spcPct val="100000"/>
              </a:lnSpc>
              <a:spcBef>
                <a:spcPts val="300"/>
              </a:spcBef>
              <a:spcAft>
                <a:spcPts val="300"/>
              </a:spcAft>
            </a:pPr>
            <a:r>
              <a:rPr lang="en-GB" sz="2400" dirty="0">
                <a:latin typeface="Arial" panose="020B0604020202020204" pitchFamily="34" charset="0"/>
                <a:cs typeface="Arial" panose="020B0604020202020204" pitchFamily="34" charset="0"/>
              </a:rPr>
              <a:t>The duty of street authorities to </a:t>
            </a:r>
            <a:r>
              <a:rPr lang="en-GB" sz="2400" b="1" u="sng" dirty="0">
                <a:latin typeface="Arial" panose="020B0604020202020204" pitchFamily="34" charset="0"/>
                <a:cs typeface="Arial" panose="020B0604020202020204" pitchFamily="34" charset="0"/>
              </a:rPr>
              <a:t>co-ordinate</a:t>
            </a:r>
            <a:r>
              <a:rPr lang="en-GB" sz="2400" dirty="0">
                <a:latin typeface="Arial" panose="020B0604020202020204" pitchFamily="34" charset="0"/>
                <a:cs typeface="Arial" panose="020B0604020202020204" pitchFamily="34" charset="0"/>
              </a:rPr>
              <a:t> works </a:t>
            </a:r>
          </a:p>
          <a:p>
            <a:pPr>
              <a:lnSpc>
                <a:spcPct val="100000"/>
              </a:lnSpc>
              <a:spcBef>
                <a:spcPts val="300"/>
              </a:spcBef>
              <a:spcAft>
                <a:spcPts val="300"/>
              </a:spcAft>
            </a:pPr>
            <a:r>
              <a:rPr lang="en-GB" sz="2400" dirty="0">
                <a:latin typeface="Arial" panose="020B0604020202020204" pitchFamily="34" charset="0"/>
                <a:cs typeface="Arial" panose="020B0604020202020204" pitchFamily="34" charset="0"/>
              </a:rPr>
              <a:t>The duty of undertakers to </a:t>
            </a:r>
            <a:r>
              <a:rPr lang="en-GB" sz="2400" b="1" u="sng" dirty="0">
                <a:latin typeface="Arial" panose="020B0604020202020204" pitchFamily="34" charset="0"/>
                <a:cs typeface="Arial" panose="020B0604020202020204" pitchFamily="34" charset="0"/>
              </a:rPr>
              <a:t>co-operate</a:t>
            </a:r>
            <a:r>
              <a:rPr lang="en-GB" sz="2400" dirty="0">
                <a:latin typeface="Arial" panose="020B0604020202020204" pitchFamily="34" charset="0"/>
                <a:cs typeface="Arial" panose="020B0604020202020204" pitchFamily="34" charset="0"/>
              </a:rPr>
              <a:t> with street authorities and with other undertakers. </a:t>
            </a:r>
          </a:p>
        </p:txBody>
      </p:sp>
    </p:spTree>
    <p:extLst>
      <p:ext uri="{BB962C8B-B14F-4D97-AF65-F5344CB8AC3E}">
        <p14:creationId xmlns:p14="http://schemas.microsoft.com/office/powerpoint/2010/main" val="1412869930"/>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da1cfac-999d-4d17-b34d-b3cc5cb0e4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2D5AA30A346D4F8BC02B8B6C82451E" ma:contentTypeVersion="18" ma:contentTypeDescription="Create a new document." ma:contentTypeScope="" ma:versionID="56ef8ade1f64e0b2c703163935f989ac">
  <xsd:schema xmlns:xsd="http://www.w3.org/2001/XMLSchema" xmlns:xs="http://www.w3.org/2001/XMLSchema" xmlns:p="http://schemas.microsoft.com/office/2006/metadata/properties" xmlns:ns3="a4c7c2e5-6076-4db8-be52-7e3a6b998873" xmlns:ns4="eda1cfac-999d-4d17-b34d-b3cc5cb0e405" targetNamespace="http://schemas.microsoft.com/office/2006/metadata/properties" ma:root="true" ma:fieldsID="de738dfe6bfdd7832574b1b06b2e948e" ns3:_="" ns4:_="">
    <xsd:import namespace="a4c7c2e5-6076-4db8-be52-7e3a6b998873"/>
    <xsd:import namespace="eda1cfac-999d-4d17-b34d-b3cc5cb0e40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7c2e5-6076-4db8-be52-7e3a6b9988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1cfac-999d-4d17-b34d-b3cc5cb0e40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76DF54-5C84-4667-86A1-448426C02D2B}">
  <ds:schemaRefs>
    <ds:schemaRef ds:uri="http://schemas.microsoft.com/sharepoint/v3/contenttype/forms"/>
  </ds:schemaRefs>
</ds:datastoreItem>
</file>

<file path=customXml/itemProps2.xml><?xml version="1.0" encoding="utf-8"?>
<ds:datastoreItem xmlns:ds="http://schemas.openxmlformats.org/officeDocument/2006/customXml" ds:itemID="{BDBABCF8-D394-4D8C-9F2C-B4932764C92D}">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4c7c2e5-6076-4db8-be52-7e3a6b998873"/>
    <ds:schemaRef ds:uri="http://www.w3.org/XML/1998/namespace"/>
    <ds:schemaRef ds:uri="http://schemas.microsoft.com/office/infopath/2007/PartnerControls"/>
    <ds:schemaRef ds:uri="eda1cfac-999d-4d17-b34d-b3cc5cb0e405"/>
    <ds:schemaRef ds:uri="http://purl.org/dc/dcmitype/"/>
  </ds:schemaRefs>
</ds:datastoreItem>
</file>

<file path=customXml/itemProps3.xml><?xml version="1.0" encoding="utf-8"?>
<ds:datastoreItem xmlns:ds="http://schemas.openxmlformats.org/officeDocument/2006/customXml" ds:itemID="{BEC48253-1ADA-4406-9AA5-ADE01C036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7c2e5-6076-4db8-be52-7e3a6b998873"/>
    <ds:schemaRef ds:uri="eda1cfac-999d-4d17-b34d-b3cc5cb0e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1059</TotalTime>
  <Words>2466</Words>
  <Application>Microsoft Office PowerPoint</Application>
  <PresentationFormat>Widescreen</PresentationFormat>
  <Paragraphs>275</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Aptos Narrow</vt:lpstr>
      <vt:lpstr>Arial</vt:lpstr>
      <vt:lpstr>Calibri</vt:lpstr>
      <vt:lpstr>Calibri Light</vt:lpstr>
      <vt:lpstr>2_Custom Design</vt:lpstr>
      <vt:lpstr>Custom Design</vt:lpstr>
      <vt:lpstr> Coordinating roadworks in Derbyshire</vt:lpstr>
      <vt:lpstr>Setting the scene</vt:lpstr>
      <vt:lpstr>Volume v Time</vt:lpstr>
      <vt:lpstr>Roadworks in Derbyshire in 2025-26</vt:lpstr>
      <vt:lpstr>Roadworks in Repton/Willington in 2025-26</vt:lpstr>
      <vt:lpstr>Statutory Undertakers</vt:lpstr>
      <vt:lpstr>Balance</vt:lpstr>
      <vt:lpstr>Key Regulators, Acts and Codes</vt:lpstr>
      <vt:lpstr>NRSWA and CoP Key Points:</vt:lpstr>
      <vt:lpstr>Timing of street works </vt:lpstr>
      <vt:lpstr>Types of work</vt:lpstr>
      <vt:lpstr>Some Case studies</vt:lpstr>
      <vt:lpstr>Utility and Local Authority liaison</vt:lpstr>
      <vt:lpstr>Utility and Local Authority liaison</vt:lpstr>
      <vt:lpstr>What we consider when coordinating works</vt:lpstr>
      <vt:lpstr>Diversions</vt:lpstr>
      <vt:lpstr>Permit conditions for Road Space</vt:lpstr>
      <vt:lpstr>Fines and penalties</vt:lpstr>
      <vt:lpstr>What are we trying to achieve  with Streetworks undertakers?</vt:lpstr>
      <vt:lpstr>The Key Issues</vt:lpstr>
      <vt:lpstr>Roadwork notifications</vt:lpstr>
      <vt:lpstr>Reporting problems at roadworks</vt:lpstr>
      <vt:lpstr>PowerPoint Presentation</vt:lpstr>
      <vt:lpstr>Last Two Years</vt:lpstr>
      <vt:lpstr>The Current Situation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 Feeney</dc:creator>
  <cp:lastModifiedBy>James Adams (Place)</cp:lastModifiedBy>
  <cp:revision>4</cp:revision>
  <cp:lastPrinted>2025-12-04T08:33:59Z</cp:lastPrinted>
  <dcterms:created xsi:type="dcterms:W3CDTF">2022-06-21T11:09:46Z</dcterms:created>
  <dcterms:modified xsi:type="dcterms:W3CDTF">2026-03-27T11:27:04Z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0x010100D12D5AA30A346D4F8BC02B8B6C82451E</vt:lpwstr>
  </property>
  <property fmtid="{D5CDD505-2E9C-101B-9397-08002B2CF9AE}" pid="3" name="MSIP_Label_1eaf2ac6-553c-49dc-af04-64e19b49ddd9_Enabled">
    <vt:lpwstr>true</vt:lpwstr>
  </property>
  <property fmtid="{D5CDD505-2E9C-101B-9397-08002B2CF9AE}" pid="4" name="MSIP_Label_1eaf2ac6-553c-49dc-af04-64e19b49ddd9_SetDate">
    <vt:lpwstr>2025-06-05T17:17:07Z</vt:lpwstr>
  </property>
  <property fmtid="{D5CDD505-2E9C-101B-9397-08002B2CF9AE}" pid="5" name="MSIP_Label_1eaf2ac6-553c-49dc-af04-64e19b49ddd9_Method">
    <vt:lpwstr>Privileged</vt:lpwstr>
  </property>
  <property fmtid="{D5CDD505-2E9C-101B-9397-08002B2CF9AE}" pid="6" name="MSIP_Label_1eaf2ac6-553c-49dc-af04-64e19b49ddd9_Name">
    <vt:lpwstr>DCC Public</vt:lpwstr>
  </property>
  <property fmtid="{D5CDD505-2E9C-101B-9397-08002B2CF9AE}" pid="7" name="MSIP_Label_1eaf2ac6-553c-49dc-af04-64e19b49ddd9_SiteId">
    <vt:lpwstr>429a8eb3-3210-4e1a-aaa2-6ccde0ddabc5</vt:lpwstr>
  </property>
  <property fmtid="{D5CDD505-2E9C-101B-9397-08002B2CF9AE}" pid="8" name="MSIP_Label_1eaf2ac6-553c-49dc-af04-64e19b49ddd9_ActionId">
    <vt:lpwstr>02998b8f-4591-4dbc-b899-d68304627267</vt:lpwstr>
  </property>
  <property fmtid="{D5CDD505-2E9C-101B-9397-08002B2CF9AE}" pid="9" name="MSIP_Label_1eaf2ac6-553c-49dc-af04-64e19b49ddd9_ContentBits">
    <vt:lpwstr>2</vt:lpwstr>
  </property>
  <property fmtid="{D5CDD505-2E9C-101B-9397-08002B2CF9AE}" pid="10" name="ClassificationContentMarkingFooterLocations">
    <vt:lpwstr>Office Theme:3\2_Custom Design:9\Custom Design:8</vt:lpwstr>
  </property>
  <property fmtid="{D5CDD505-2E9C-101B-9397-08002B2CF9AE}" pid="11" name="ClassificationContentMarkingFooterText">
    <vt:lpwstr>PUBLIC</vt:lpwstr>
  </property>
</Properties>
</file>